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16" r:id="rId1"/>
  </p:sldMasterIdLst>
  <p:notesMasterIdLst>
    <p:notesMasterId r:id="rId8"/>
  </p:notesMasterIdLst>
  <p:handoutMasterIdLst>
    <p:handoutMasterId r:id="rId9"/>
  </p:handoutMasterIdLst>
  <p:sldIdLst>
    <p:sldId id="1120" r:id="rId2"/>
    <p:sldId id="1141" r:id="rId3"/>
    <p:sldId id="1139" r:id="rId4"/>
    <p:sldId id="1140" r:id="rId5"/>
    <p:sldId id="1113" r:id="rId6"/>
    <p:sldId id="1138" r:id="rId7"/>
  </p:sldIdLst>
  <p:sldSz cx="13716000" cy="10972800"/>
  <p:notesSz cx="6797675" cy="9926638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6" userDrawn="1">
          <p15:clr>
            <a:srgbClr val="A4A3A4"/>
          </p15:clr>
        </p15:guide>
        <p15:guide id="2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9619"/>
    <a:srgbClr val="FFFFFF"/>
    <a:srgbClr val="3C8DBC"/>
    <a:srgbClr val="FEF7EF"/>
    <a:srgbClr val="FEF6EA"/>
    <a:srgbClr val="FD9619"/>
    <a:srgbClr val="FD960F"/>
    <a:srgbClr val="4C4D4E"/>
    <a:srgbClr val="F0A94A"/>
    <a:srgbClr val="E286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82105" autoAdjust="0"/>
  </p:normalViewPr>
  <p:slideViewPr>
    <p:cSldViewPr snapToGrid="0" showGuides="1">
      <p:cViewPr>
        <p:scale>
          <a:sx n="99" d="100"/>
          <a:sy n="99" d="100"/>
        </p:scale>
        <p:origin x="-470" y="-3230"/>
      </p:cViewPr>
      <p:guideLst>
        <p:guide orient="horz" pos="3456"/>
        <p:guide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2028" y="84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8D6A2-7CA8-4148-BB5F-0AF91522BD8D}" type="datetimeFigureOut">
              <a:rPr lang="en-US" smtClean="0"/>
              <a:t>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E0E75-2769-4AB7-A302-44A800DE38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038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2"/>
            <a:ext cx="2945659" cy="4980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35874-D129-4156-BCAB-F6AEEDA03A88}" type="datetimeFigureOut">
              <a:rPr lang="en-US" smtClean="0"/>
              <a:t>1/25/2019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06513" y="1239838"/>
            <a:ext cx="41846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7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A4B9B-EEA0-44B9-8CE1-40BC231AC8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2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1pPr>
    <a:lvl2pPr marL="705368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2pPr>
    <a:lvl3pPr marL="1410736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3pPr>
    <a:lvl4pPr marL="2116104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4pPr>
    <a:lvl5pPr marL="2821473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5pPr>
    <a:lvl6pPr marL="3526841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6pPr>
    <a:lvl7pPr marL="4232209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7pPr>
    <a:lvl8pPr marL="4937577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8pPr>
    <a:lvl9pPr marL="5642945" algn="l" defTabSz="1410736" rtl="0" eaLnBrk="1" latinLnBrk="0" hangingPunct="1">
      <a:defRPr sz="18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6513" y="1239838"/>
            <a:ext cx="4184650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A4B9B-EEA0-44B9-8CE1-40BC231AC8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565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6513" y="1239838"/>
            <a:ext cx="4184650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A4B9B-EEA0-44B9-8CE1-40BC231AC8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462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6513" y="1239838"/>
            <a:ext cx="4184650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A4B9B-EEA0-44B9-8CE1-40BC231AC8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14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6474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584202"/>
            <a:ext cx="11830050" cy="21209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921000"/>
            <a:ext cx="11830050" cy="69621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0916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584200"/>
            <a:ext cx="2957513" cy="92989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584200"/>
            <a:ext cx="8701088" cy="929894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267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S Title Slide-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6059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96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1B03BE-8BB3-4BC2-8CC8-30C6F996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832" y="2735583"/>
            <a:ext cx="11830050" cy="4564379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5A78BA2-9E1A-4BE5-B471-6F54B2C08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5832" y="7343143"/>
            <a:ext cx="11830050" cy="24002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0765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ish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51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046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183786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80147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00732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16623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70240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663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1520"/>
            <a:ext cx="4423767" cy="256032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1579882"/>
            <a:ext cx="6943725" cy="77978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3291840"/>
            <a:ext cx="4423767" cy="60985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4297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3425" y="10170162"/>
            <a:ext cx="4629150" cy="584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General Algebraic Modeling System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86925" y="10170162"/>
            <a:ext cx="3086100" cy="584200"/>
          </a:xfrm>
          <a:prstGeom prst="rect">
            <a:avLst/>
          </a:prstGeom>
        </p:spPr>
        <p:txBody>
          <a:bodyPr/>
          <a:lstStyle/>
          <a:p>
            <a:fld id="{1BC89977-F523-42C1-A242-19A14B795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5913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3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678" r:id="rId12"/>
    <p:sldLayoutId id="2147483662" r:id="rId13"/>
    <p:sldLayoutId id="2147483714" r:id="rId14"/>
    <p:sldLayoutId id="2147483715" r:id="rId15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254">
            <a:extLst>
              <a:ext uri="{FF2B5EF4-FFF2-40B4-BE49-F238E27FC236}">
                <a16:creationId xmlns:a16="http://schemas.microsoft.com/office/drawing/2014/main" id="{C79D839F-68DC-48D5-8D8A-5346B445D10E}"/>
              </a:ext>
            </a:extLst>
          </p:cNvPr>
          <p:cNvGrpSpPr/>
          <p:nvPr/>
        </p:nvGrpSpPr>
        <p:grpSpPr>
          <a:xfrm>
            <a:off x="8028662" y="9340704"/>
            <a:ext cx="2077493" cy="1151083"/>
            <a:chOff x="9496552" y="8089259"/>
            <a:chExt cx="2950057" cy="1634547"/>
          </a:xfrm>
        </p:grpSpPr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357BA900-B40B-40F7-A60B-8B1733F435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76" b="50276"/>
            <a:stretch/>
          </p:blipFill>
          <p:spPr>
            <a:xfrm>
              <a:off x="9607849" y="8089259"/>
              <a:ext cx="2838760" cy="36421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E19DE16E-8F3D-4AD8-9EAF-AB64A9DABE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7" t="34567" r="1380"/>
            <a:stretch/>
          </p:blipFill>
          <p:spPr>
            <a:xfrm>
              <a:off x="9496552" y="8413647"/>
              <a:ext cx="1944605" cy="967759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AABC985C-F024-41E5-872F-7F833AB1F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963" t="-3180" r="-1591" b="-1238"/>
            <a:stretch/>
          </p:blipFill>
          <p:spPr>
            <a:xfrm>
              <a:off x="10668398" y="8376734"/>
              <a:ext cx="1453910" cy="134707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34F72228-0201-4268-9675-F7199EF50E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8" t="16136" r="65844" b="66354"/>
            <a:stretch/>
          </p:blipFill>
          <p:spPr>
            <a:xfrm>
              <a:off x="10267467" y="9250330"/>
              <a:ext cx="640630" cy="258978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D8D7C93-E022-46A1-8421-37A74DF689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24981" y="7364976"/>
            <a:ext cx="3170880" cy="153663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FEF19BB-B7BE-4319-B766-7D6875F22D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5897" y="8142575"/>
            <a:ext cx="3170879" cy="15322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DC1915-4323-48AC-9BD7-01FD19E742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8770" y="1101502"/>
            <a:ext cx="8338459" cy="417581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199EEE0-695C-4E83-920C-945250FD4E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82297" y="1503258"/>
            <a:ext cx="4365739" cy="23075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807866-DC2A-4E5E-8478-EA93CEDFD636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 bwMode="auto">
          <a:xfrm>
            <a:off x="11431294" y="27709"/>
            <a:ext cx="2283412" cy="6724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452FF6F-EC3C-4C77-BF6D-E67DFC1D452F}"/>
              </a:ext>
            </a:extLst>
          </p:cNvPr>
          <p:cNvGrpSpPr/>
          <p:nvPr/>
        </p:nvGrpSpPr>
        <p:grpSpPr>
          <a:xfrm>
            <a:off x="150451" y="6600632"/>
            <a:ext cx="4043748" cy="3927211"/>
            <a:chOff x="46380" y="6399864"/>
            <a:chExt cx="4043748" cy="3927211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B1C52D3-AA8A-4407-B668-D8C6E484D5D3}"/>
                </a:ext>
              </a:extLst>
            </p:cNvPr>
            <p:cNvGrpSpPr/>
            <p:nvPr/>
          </p:nvGrpSpPr>
          <p:grpSpPr>
            <a:xfrm>
              <a:off x="46381" y="6399864"/>
              <a:ext cx="4043747" cy="3927211"/>
              <a:chOff x="-94047" y="3999652"/>
              <a:chExt cx="4043747" cy="3927211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9BDA3C4-53C1-4722-8C90-DE5163B86FA8}"/>
                  </a:ext>
                </a:extLst>
              </p:cNvPr>
              <p:cNvSpPr/>
              <p:nvPr/>
            </p:nvSpPr>
            <p:spPr>
              <a:xfrm>
                <a:off x="0" y="5541595"/>
                <a:ext cx="3949700" cy="2385268"/>
              </a:xfrm>
              <a:prstGeom prst="rect">
                <a:avLst/>
              </a:prstGeom>
              <a:solidFill>
                <a:srgbClr val="F4F6FA"/>
              </a:solidFill>
              <a:ln>
                <a:solidFill>
                  <a:srgbClr val="C3CEE3"/>
                </a:solidFill>
              </a:ln>
            </p:spPr>
            <p:txBody>
              <a:bodyPr wrap="square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  <a:endParaRPr lang="en-US" altLang="en-US" sz="600" dirty="0">
                  <a:solidFill>
                    <a:srgbClr val="80008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$onExternalInput</a:t>
                </a:r>
                <a:endParaRPr lang="en-US" altLang="en-US" sz="800" dirty="0">
                  <a:solidFill>
                    <a:srgbClr val="0000FF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Parameters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'capacity of plant </a:t>
                </a:r>
                <a:r>
                  <a:rPr lang="en-US" altLang="en-US" sz="800" dirty="0" err="1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/ 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seattle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350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                                                san-</a:t>
                </a:r>
                <a:r>
                  <a:rPr lang="en-US" altLang="en-US" sz="800" dirty="0" err="1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diego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 600 /</a:t>
                </a:r>
                <a:endParaRPr lang="en-US" altLang="en-US" sz="8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5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Scalar    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f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'freight in dollars/case per 1000 miles'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 /90/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$offExternalInput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$onExternalOutput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Variables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x(</a:t>
                </a:r>
                <a:r>
                  <a:rPr lang="en-US" altLang="en-US" sz="800" dirty="0" err="1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i,j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)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'shipment quantities in cases'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         z     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'total transportation costs in 1000$’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Scalar   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f </a:t>
                </a:r>
                <a:r>
                  <a:rPr lang="en-US" altLang="en-US" sz="800" dirty="0">
                    <a:solidFill>
                      <a:srgbClr val="6960EC"/>
                    </a:solidFill>
                    <a:latin typeface="Consolas" panose="020B0609020204030204" pitchFamily="49" charset="0"/>
                  </a:rPr>
                  <a:t>'freight in dollars per case per thousand miles' </a:t>
                </a:r>
                <a:r>
                  <a:rPr lang="en-US" altLang="en-US" sz="800" dirty="0">
                    <a:solidFill>
                      <a:srgbClr val="006400"/>
                    </a:solidFill>
                    <a:latin typeface="Consolas" panose="020B0609020204030204" pitchFamily="49" charset="0"/>
                  </a:rPr>
                  <a:t>/ 90 /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$offExternalOutput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6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[…]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solidFill>
                    <a:srgbClr val="000000"/>
                  </a:solidFill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Solve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transport </a:t>
                </a:r>
                <a:r>
                  <a:rPr lang="en-US" altLang="en-US" sz="800" dirty="0">
                    <a:solidFill>
                      <a:srgbClr val="556B2F"/>
                    </a:solidFill>
                    <a:latin typeface="Consolas" panose="020B0609020204030204" pitchFamily="49" charset="0"/>
                  </a:rPr>
                  <a:t>using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 err="1">
                    <a:solidFill>
                      <a:srgbClr val="6A5ACD"/>
                    </a:solidFill>
                    <a:latin typeface="Consolas" panose="020B0609020204030204" pitchFamily="49" charset="0"/>
                  </a:rPr>
                  <a:t>lp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en-US" sz="800" dirty="0">
                    <a:solidFill>
                      <a:srgbClr val="A0522D"/>
                    </a:solidFill>
                    <a:latin typeface="Consolas" panose="020B0609020204030204" pitchFamily="49" charset="0"/>
                  </a:rPr>
                  <a:t>minimizing</a:t>
                </a:r>
                <a:r>
                  <a:rPr lang="en-US" altLang="en-US" sz="800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z</a:t>
                </a:r>
                <a:r>
                  <a:rPr lang="en-US" altLang="en-US" sz="800" dirty="0">
                    <a:solidFill>
                      <a:srgbClr val="806517"/>
                    </a:solidFill>
                    <a:latin typeface="Consolas" panose="020B0609020204030204" pitchFamily="49" charset="0"/>
                  </a:rPr>
                  <a:t>;</a:t>
                </a:r>
                <a:r>
                  <a:rPr lang="en-US" altLang="en-US" sz="800" dirty="0">
                    <a:latin typeface="Consolas" panose="020B0609020204030204" pitchFamily="49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500" dirty="0">
                  <a:latin typeface="Consolas" panose="020B0609020204030204" pitchFamily="49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800" dirty="0">
                    <a:solidFill>
                      <a:srgbClr val="800080"/>
                    </a:solidFill>
                    <a:latin typeface="Consolas" panose="020B0609020204030204" pitchFamily="49" charset="0"/>
                  </a:rPr>
                  <a:t>$libInclude </a:t>
                </a:r>
                <a:r>
                  <a:rPr lang="en-US" altLang="en-US" sz="800" dirty="0">
                    <a:latin typeface="Consolas" panose="020B0609020204030204" pitchFamily="49" charset="0"/>
                  </a:rPr>
                  <a:t>webui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9B89DAE-8AE1-46E1-92AC-CE4FEA88BE74}"/>
                  </a:ext>
                </a:extLst>
              </p:cNvPr>
              <p:cNvSpPr/>
              <p:nvPr/>
            </p:nvSpPr>
            <p:spPr>
              <a:xfrm>
                <a:off x="-94047" y="3999652"/>
                <a:ext cx="2241319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100" dirty="0">
                    <a:solidFill>
                      <a:srgbClr val="F39619"/>
                    </a:solidFill>
                    <a:latin typeface="Montserrat" panose="00000500000000000000" pitchFamily="2" charset="0"/>
                  </a:rPr>
                  <a:t>Annotating the GAMS model </a:t>
                </a:r>
                <a:endParaRPr lang="en-US" sz="1100" dirty="0">
                  <a:solidFill>
                    <a:srgbClr val="F39619"/>
                  </a:solidFill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7CB4705-BE27-4F37-9709-ED244A41C9EA}"/>
                </a:ext>
              </a:extLst>
            </p:cNvPr>
            <p:cNvSpPr/>
            <p:nvPr/>
          </p:nvSpPr>
          <p:spPr>
            <a:xfrm>
              <a:off x="46380" y="6668363"/>
              <a:ext cx="4028507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Flag input data with </a:t>
              </a:r>
              <a:b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 / 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$offExternalInput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tags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Flag output data with </a:t>
              </a:r>
              <a:b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</a:b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$onExternalOutput</a:t>
              </a:r>
              <a:r>
                <a:rPr lang="en-US" altLang="en-US" sz="1000" dirty="0">
                  <a:solidFill>
                    <a:srgbClr val="494D55"/>
                  </a:solidFill>
                  <a:latin typeface="Consolas" panose="020B0609020204030204" pitchFamily="49" charset="0"/>
                </a:rPr>
                <a:t> / </a:t>
              </a:r>
              <a:r>
                <a:rPr lang="en-US" altLang="en-US" sz="1000" b="1" dirty="0">
                  <a:solidFill>
                    <a:srgbClr val="800080"/>
                  </a:solidFill>
                  <a:latin typeface="Consolas" panose="020B0609020204030204" pitchFamily="49" charset="0"/>
                </a:rPr>
                <a:t>$offExternalOutput 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tags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Include the file </a:t>
              </a:r>
              <a:r>
                <a:rPr lang="en-US" altLang="en-US" sz="1000" i="1" dirty="0">
                  <a:solidFill>
                    <a:srgbClr val="494D55"/>
                  </a:solidFill>
                  <a:latin typeface="Montserrat" panose="00000500000000000000" pitchFamily="2" charset="0"/>
                  <a:cs typeface="Courier New" panose="02070309020205020404" pitchFamily="49" charset="0"/>
                </a:rPr>
                <a:t>webui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  <a:cs typeface="Courier New" panose="02070309020205020404" pitchFamily="49" charset="0"/>
                </a:rPr>
                <a:t> </a:t>
              </a:r>
              <a:r>
                <a:rPr lang="en-US" alt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(GAMS include library) at the end of the model</a:t>
              </a:r>
              <a:endParaRPr lang="en-US" altLang="en-US" sz="1000" dirty="0">
                <a:solidFill>
                  <a:srgbClr val="494D55"/>
                </a:solidFill>
                <a:latin typeface="Consolas" panose="020B0609020204030204" pitchFamily="49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75EB14-C073-4C3A-B719-53E076C00C50}"/>
              </a:ext>
            </a:extLst>
          </p:cNvPr>
          <p:cNvGrpSpPr/>
          <p:nvPr/>
        </p:nvGrpSpPr>
        <p:grpSpPr>
          <a:xfrm>
            <a:off x="0" y="1523946"/>
            <a:ext cx="2451100" cy="1965568"/>
            <a:chOff x="0" y="2626892"/>
            <a:chExt cx="2451100" cy="196556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93E8FF-1D13-4FD9-82A8-8DD6EBE3036A}"/>
                </a:ext>
              </a:extLst>
            </p:cNvPr>
            <p:cNvSpPr/>
            <p:nvPr/>
          </p:nvSpPr>
          <p:spPr>
            <a:xfrm>
              <a:off x="0" y="2807356"/>
              <a:ext cx="2451100" cy="17851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Quick &amp; automated deployment of GAMS models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Data visualization with powerful graphics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Sophisticated generation, processing, evaluation &amp; storing of scenario data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Intuitive planning without GAMS knowledge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Easy to use &amp; comfortable working environment</a:t>
              </a:r>
              <a:endParaRPr lang="en-US" sz="10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7DDC4A9-5301-4D8E-B7C3-84E5D4E7247C}"/>
                </a:ext>
              </a:extLst>
            </p:cNvPr>
            <p:cNvSpPr/>
            <p:nvPr/>
          </p:nvSpPr>
          <p:spPr>
            <a:xfrm>
              <a:off x="0" y="2626892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>
                <a:solidFill>
                  <a:srgbClr val="F39619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3D3FEC-C2EC-466E-B2E9-9AC38AB5ACEB}"/>
              </a:ext>
            </a:extLst>
          </p:cNvPr>
          <p:cNvGrpSpPr/>
          <p:nvPr/>
        </p:nvGrpSpPr>
        <p:grpSpPr>
          <a:xfrm>
            <a:off x="0" y="670793"/>
            <a:ext cx="2451100" cy="731660"/>
            <a:chOff x="0" y="670793"/>
            <a:chExt cx="2451100" cy="73166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05FEDF9-1458-4931-AE3C-AE93F90FDE0C}"/>
                </a:ext>
              </a:extLst>
            </p:cNvPr>
            <p:cNvSpPr/>
            <p:nvPr/>
          </p:nvSpPr>
          <p:spPr>
            <a:xfrm>
              <a:off x="0" y="848455"/>
              <a:ext cx="24511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The GAMS WebUI is a graphical user interface (GUI) for GAMS models that runs inside your browser. 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CDD87BB-8AE1-4D12-9560-BD90C7EC889E}"/>
                </a:ext>
              </a:extLst>
            </p:cNvPr>
            <p:cNvSpPr/>
            <p:nvPr/>
          </p:nvSpPr>
          <p:spPr>
            <a:xfrm>
              <a:off x="0" y="670793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F39619"/>
                  </a:solidFill>
                  <a:latin typeface="Montserrat" panose="00000500000000000000" pitchFamily="2" charset="0"/>
                </a:rPr>
                <a:t>Basics:</a:t>
              </a:r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BAE24248-2837-42B6-8C07-8CDA92EB57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28264" y="3088549"/>
            <a:ext cx="1226580" cy="92674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166D9A6-AA49-4244-97DD-29A4CBA086A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41554" y="3265871"/>
            <a:ext cx="1226580" cy="1051528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21B405F-BEC8-48EF-B483-796045A76FA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150839" y="3378702"/>
            <a:ext cx="2283071" cy="1273192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F4762C0-9E95-4EA1-A66F-9AA88E5B207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618789" y="1433691"/>
            <a:ext cx="1050873" cy="113944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C9E64AF-D237-4466-84A8-3CD84FDC99B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13457" y="1592981"/>
            <a:ext cx="4365738" cy="204554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030BF55-3148-4299-80C7-9366DA19407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362102" y="2659380"/>
            <a:ext cx="4360074" cy="2377079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B6CC30A-43D9-4267-A65C-61B6470650B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603944" y="2937864"/>
            <a:ext cx="4351269" cy="2252514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09A2F200-484D-410B-9C6E-4EB0D9778FA5}"/>
              </a:ext>
            </a:extLst>
          </p:cNvPr>
          <p:cNvSpPr/>
          <p:nvPr/>
        </p:nvSpPr>
        <p:spPr>
          <a:xfrm>
            <a:off x="-1" y="76784"/>
            <a:ext cx="38771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MIRO  </a:t>
            </a:r>
            <a:r>
              <a:rPr lang="en-US" sz="2400" b="1" dirty="0">
                <a:solidFill>
                  <a:srgbClr val="F39619"/>
                </a:solidFill>
                <a:latin typeface="Montserrat" panose="00000500000000000000" pitchFamily="2" charset="0"/>
              </a:rPr>
              <a:t>||</a:t>
            </a:r>
            <a:r>
              <a:rPr lang="en-US" sz="2800" dirty="0">
                <a:solidFill>
                  <a:srgbClr val="494D55"/>
                </a:solidFill>
                <a:latin typeface="Montserrat" panose="00000500000000000000" pitchFamily="2" charset="0"/>
              </a:rPr>
              <a:t>  </a:t>
            </a:r>
            <a:r>
              <a:rPr lang="en-US" sz="2800" b="1" dirty="0">
                <a:solidFill>
                  <a:srgbClr val="494D55"/>
                </a:solidFill>
                <a:latin typeface="Montserrat" panose="00000500000000000000" pitchFamily="2" charset="0"/>
              </a:rPr>
              <a:t>cheat sheet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4B1A6D0-5CE5-45B0-83A6-0DD87A02E03C}"/>
              </a:ext>
            </a:extLst>
          </p:cNvPr>
          <p:cNvSpPr/>
          <p:nvPr/>
        </p:nvSpPr>
        <p:spPr>
          <a:xfrm>
            <a:off x="2669719" y="598528"/>
            <a:ext cx="1050874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Customizable  Logo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95A737C-8976-4CB5-A61F-7213CF1E5FD2}"/>
              </a:ext>
            </a:extLst>
          </p:cNvPr>
          <p:cNvCxnSpPr>
            <a:cxnSpLocks/>
            <a:endCxn id="93" idx="0"/>
          </p:cNvCxnSpPr>
          <p:nvPr/>
        </p:nvCxnSpPr>
        <p:spPr>
          <a:xfrm>
            <a:off x="3194050" y="880703"/>
            <a:ext cx="146050" cy="31742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155A0F3B-8022-45C6-9D3A-BC906EF08586}"/>
              </a:ext>
            </a:extLst>
          </p:cNvPr>
          <p:cNvSpPr/>
          <p:nvPr/>
        </p:nvSpPr>
        <p:spPr>
          <a:xfrm>
            <a:off x="3579548" y="777548"/>
            <a:ext cx="100293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Hide Sidebar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67B6E75-8E89-40D5-AE15-E63BCDBDBF9A}"/>
              </a:ext>
            </a:extLst>
          </p:cNvPr>
          <p:cNvCxnSpPr>
            <a:cxnSpLocks/>
            <a:stCxn id="78" idx="2"/>
            <a:endCxn id="91" idx="0"/>
          </p:cNvCxnSpPr>
          <p:nvPr/>
        </p:nvCxnSpPr>
        <p:spPr>
          <a:xfrm>
            <a:off x="4081014" y="1023769"/>
            <a:ext cx="154446" cy="17436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DE875671-F6A9-4B8E-A653-2ABA160EFB7F}"/>
              </a:ext>
            </a:extLst>
          </p:cNvPr>
          <p:cNvSpPr/>
          <p:nvPr/>
        </p:nvSpPr>
        <p:spPr>
          <a:xfrm>
            <a:off x="10408659" y="780105"/>
            <a:ext cx="1204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Documentation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7597661-CE29-4318-81B0-A61A672801EF}"/>
              </a:ext>
            </a:extLst>
          </p:cNvPr>
          <p:cNvCxnSpPr>
            <a:cxnSpLocks/>
            <a:stCxn id="81" idx="2"/>
            <a:endCxn id="96" idx="0"/>
          </p:cNvCxnSpPr>
          <p:nvPr/>
        </p:nvCxnSpPr>
        <p:spPr>
          <a:xfrm flipH="1">
            <a:off x="10776321" y="1026326"/>
            <a:ext cx="234406" cy="14963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D5BD9C8-45FD-4894-934C-4BC5A26C90AF}"/>
              </a:ext>
            </a:extLst>
          </p:cNvPr>
          <p:cNvCxnSpPr>
            <a:cxnSpLocks/>
            <a:stCxn id="87" idx="2"/>
            <a:endCxn id="92" idx="0"/>
          </p:cNvCxnSpPr>
          <p:nvPr/>
        </p:nvCxnSpPr>
        <p:spPr>
          <a:xfrm flipH="1" flipV="1">
            <a:off x="10267468" y="1177197"/>
            <a:ext cx="1644722" cy="27350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0929B463-AADF-4A85-90CF-3BCBD5AFF779}"/>
              </a:ext>
            </a:extLst>
          </p:cNvPr>
          <p:cNvSpPr/>
          <p:nvPr/>
        </p:nvSpPr>
        <p:spPr>
          <a:xfrm>
            <a:off x="10214305" y="1177197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A46753F-6B61-4BDB-9CA2-7C5B5AF1D8D0}"/>
              </a:ext>
            </a:extLst>
          </p:cNvPr>
          <p:cNvSpPr/>
          <p:nvPr/>
        </p:nvSpPr>
        <p:spPr>
          <a:xfrm>
            <a:off x="10723158" y="117596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2F041B2-3D33-4BA3-9BC5-408717024F84}"/>
              </a:ext>
            </a:extLst>
          </p:cNvPr>
          <p:cNvSpPr/>
          <p:nvPr/>
        </p:nvSpPr>
        <p:spPr>
          <a:xfrm>
            <a:off x="11096443" y="1204478"/>
            <a:ext cx="163149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Scenario management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050D4BE-BDC9-4C70-BE15-1D7B04FD618E}"/>
              </a:ext>
            </a:extLst>
          </p:cNvPr>
          <p:cNvSpPr/>
          <p:nvPr/>
        </p:nvSpPr>
        <p:spPr>
          <a:xfrm>
            <a:off x="10663554" y="3037656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4B8DD9B-CBD6-4B10-91C7-F5DD2C763ACA}"/>
              </a:ext>
            </a:extLst>
          </p:cNvPr>
          <p:cNvCxnSpPr>
            <a:cxnSpLocks/>
            <a:stCxn id="50" idx="1"/>
            <a:endCxn id="117" idx="2"/>
          </p:cNvCxnSpPr>
          <p:nvPr/>
        </p:nvCxnSpPr>
        <p:spPr>
          <a:xfrm flipH="1" flipV="1">
            <a:off x="10716717" y="3140882"/>
            <a:ext cx="432658" cy="87441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9" name="Rectangle 118">
            <a:extLst>
              <a:ext uri="{FF2B5EF4-FFF2-40B4-BE49-F238E27FC236}">
                <a16:creationId xmlns:a16="http://schemas.microsoft.com/office/drawing/2014/main" id="{D4C94CD8-2FEF-4FEE-B723-388568FF8422}"/>
              </a:ext>
            </a:extLst>
          </p:cNvPr>
          <p:cNvSpPr/>
          <p:nvPr/>
        </p:nvSpPr>
        <p:spPr>
          <a:xfrm>
            <a:off x="12344208" y="2865761"/>
            <a:ext cx="1145019" cy="348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Download temporary files</a:t>
            </a: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6DD08C3E-EEF5-4AFE-A73B-87767226998C}"/>
              </a:ext>
            </a:extLst>
          </p:cNvPr>
          <p:cNvSpPr/>
          <p:nvPr/>
        </p:nvSpPr>
        <p:spPr>
          <a:xfrm>
            <a:off x="12344208" y="3230468"/>
            <a:ext cx="1371792" cy="764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All files of the working directory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Solution reports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GAMS Log &amp; </a:t>
            </a:r>
            <a:r>
              <a:rPr lang="en-US" sz="900" b="0" i="0" dirty="0" err="1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Lst</a:t>
            </a: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file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[…]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69BA5774-CEF7-49EF-82C5-46B094FEAD7F}"/>
              </a:ext>
            </a:extLst>
          </p:cNvPr>
          <p:cNvSpPr/>
          <p:nvPr/>
        </p:nvSpPr>
        <p:spPr>
          <a:xfrm>
            <a:off x="10784551" y="305157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871C7AF-D4FD-4D51-96D5-D2A49EDCF055}"/>
              </a:ext>
            </a:extLst>
          </p:cNvPr>
          <p:cNvCxnSpPr>
            <a:cxnSpLocks/>
            <a:stCxn id="141" idx="2"/>
            <a:endCxn id="139" idx="0"/>
          </p:cNvCxnSpPr>
          <p:nvPr/>
        </p:nvCxnSpPr>
        <p:spPr>
          <a:xfrm flipH="1">
            <a:off x="10837714" y="2853468"/>
            <a:ext cx="881065" cy="19810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7778CD3-2CB2-4994-9DFA-12CACB77C886}"/>
              </a:ext>
            </a:extLst>
          </p:cNvPr>
          <p:cNvSpPr/>
          <p:nvPr/>
        </p:nvSpPr>
        <p:spPr>
          <a:xfrm>
            <a:off x="11081703" y="2299470"/>
            <a:ext cx="127415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Switch between Graphic and raw data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B236F56D-FC0D-4509-B451-AE0C246C48F0}"/>
              </a:ext>
            </a:extLst>
          </p:cNvPr>
          <p:cNvSpPr/>
          <p:nvPr/>
        </p:nvSpPr>
        <p:spPr>
          <a:xfrm>
            <a:off x="7876266" y="499160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4E4069B-F1AE-4944-B1FA-37808332B879}"/>
              </a:ext>
            </a:extLst>
          </p:cNvPr>
          <p:cNvCxnSpPr>
            <a:cxnSpLocks/>
            <a:stCxn id="150" idx="0"/>
            <a:endCxn id="148" idx="2"/>
          </p:cNvCxnSpPr>
          <p:nvPr/>
        </p:nvCxnSpPr>
        <p:spPr>
          <a:xfrm flipH="1" flipV="1">
            <a:off x="7929429" y="5094831"/>
            <a:ext cx="344518" cy="271956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0" name="Rectangle 149">
            <a:extLst>
              <a:ext uri="{FF2B5EF4-FFF2-40B4-BE49-F238E27FC236}">
                <a16:creationId xmlns:a16="http://schemas.microsoft.com/office/drawing/2014/main" id="{99D0B17E-C9EC-4236-848A-696F7A4D65F0}"/>
              </a:ext>
            </a:extLst>
          </p:cNvPr>
          <p:cNvSpPr/>
          <p:nvPr/>
        </p:nvSpPr>
        <p:spPr>
          <a:xfrm>
            <a:off x="7833935" y="5366787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Table page navigation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0D0164B-0E85-43FA-9B2A-09F3C73B2007}"/>
              </a:ext>
            </a:extLst>
          </p:cNvPr>
          <p:cNvSpPr/>
          <p:nvPr/>
        </p:nvSpPr>
        <p:spPr>
          <a:xfrm>
            <a:off x="4714638" y="446274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D25D1B3-E1DA-4850-89B2-C4AFF0E75877}"/>
              </a:ext>
            </a:extLst>
          </p:cNvPr>
          <p:cNvCxnSpPr>
            <a:cxnSpLocks/>
            <a:stCxn id="163" idx="0"/>
            <a:endCxn id="161" idx="2"/>
          </p:cNvCxnSpPr>
          <p:nvPr/>
        </p:nvCxnSpPr>
        <p:spPr>
          <a:xfrm flipH="1" flipV="1">
            <a:off x="4767801" y="4565968"/>
            <a:ext cx="626759" cy="79625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8981A801-5F13-45C7-BA97-CB041A7927E2}"/>
              </a:ext>
            </a:extLst>
          </p:cNvPr>
          <p:cNvSpPr/>
          <p:nvPr/>
        </p:nvSpPr>
        <p:spPr>
          <a:xfrm>
            <a:off x="4954548" y="5362227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Dropdown menu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FD451BD-EF19-4DC2-B249-080E73627C2B}"/>
              </a:ext>
            </a:extLst>
          </p:cNvPr>
          <p:cNvSpPr/>
          <p:nvPr/>
        </p:nvSpPr>
        <p:spPr>
          <a:xfrm>
            <a:off x="4821910" y="372228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22D58023-D6E5-451B-BB4C-FF15A19724CB}"/>
              </a:ext>
            </a:extLst>
          </p:cNvPr>
          <p:cNvCxnSpPr>
            <a:cxnSpLocks/>
            <a:stCxn id="168" idx="0"/>
            <a:endCxn id="166" idx="2"/>
          </p:cNvCxnSpPr>
          <p:nvPr/>
        </p:nvCxnSpPr>
        <p:spPr>
          <a:xfrm flipH="1" flipV="1">
            <a:off x="4875073" y="3825507"/>
            <a:ext cx="1638536" cy="1516093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8" name="Rectangle 167">
            <a:extLst>
              <a:ext uri="{FF2B5EF4-FFF2-40B4-BE49-F238E27FC236}">
                <a16:creationId xmlns:a16="http://schemas.microsoft.com/office/drawing/2014/main" id="{2CD1FEB4-A5BE-49CD-9C13-D5C92D4C938A}"/>
              </a:ext>
            </a:extLst>
          </p:cNvPr>
          <p:cNvSpPr/>
          <p:nvPr/>
        </p:nvSpPr>
        <p:spPr>
          <a:xfrm>
            <a:off x="6209945" y="5341600"/>
            <a:ext cx="60732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Slider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024D203-DA3E-48B7-87AF-818AFFA1DE85}"/>
              </a:ext>
            </a:extLst>
          </p:cNvPr>
          <p:cNvSpPr/>
          <p:nvPr/>
        </p:nvSpPr>
        <p:spPr>
          <a:xfrm>
            <a:off x="7507604" y="3137493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A12C8ECE-F8AB-4ECD-BD41-957296923A32}"/>
              </a:ext>
            </a:extLst>
          </p:cNvPr>
          <p:cNvCxnSpPr>
            <a:cxnSpLocks/>
            <a:stCxn id="175" idx="0"/>
            <a:endCxn id="173" idx="2"/>
          </p:cNvCxnSpPr>
          <p:nvPr/>
        </p:nvCxnSpPr>
        <p:spPr>
          <a:xfrm flipH="1" flipV="1">
            <a:off x="7560767" y="3240719"/>
            <a:ext cx="1833832" cy="206964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1E4A1644-B99D-417E-BFDA-FB2D856F9EC7}"/>
              </a:ext>
            </a:extLst>
          </p:cNvPr>
          <p:cNvSpPr/>
          <p:nvPr/>
        </p:nvSpPr>
        <p:spPr>
          <a:xfrm>
            <a:off x="8916079" y="5310361"/>
            <a:ext cx="95703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Output data tabs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1D6CD0D6-4C78-46C0-911D-0A03282E3E85}"/>
              </a:ext>
            </a:extLst>
          </p:cNvPr>
          <p:cNvSpPr/>
          <p:nvPr/>
        </p:nvSpPr>
        <p:spPr>
          <a:xfrm>
            <a:off x="4743205" y="2906522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289DC1FD-3585-4661-B134-BA139BCB4BA4}"/>
              </a:ext>
            </a:extLst>
          </p:cNvPr>
          <p:cNvCxnSpPr>
            <a:cxnSpLocks/>
            <a:stCxn id="179" idx="0"/>
            <a:endCxn id="177" idx="2"/>
          </p:cNvCxnSpPr>
          <p:nvPr/>
        </p:nvCxnSpPr>
        <p:spPr>
          <a:xfrm flipV="1">
            <a:off x="4106844" y="3009748"/>
            <a:ext cx="689524" cy="23391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B89986A6-3155-4313-A033-6B0AC990210D}"/>
              </a:ext>
            </a:extLst>
          </p:cNvPr>
          <p:cNvSpPr/>
          <p:nvPr/>
        </p:nvSpPr>
        <p:spPr>
          <a:xfrm>
            <a:off x="3666832" y="5348935"/>
            <a:ext cx="8800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Input data tabs</a:t>
            </a:r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11056604-E7D2-437D-AFDB-70D56A87DD16}"/>
              </a:ext>
            </a:extLst>
          </p:cNvPr>
          <p:cNvSpPr/>
          <p:nvPr/>
        </p:nvSpPr>
        <p:spPr>
          <a:xfrm>
            <a:off x="11096443" y="1448688"/>
            <a:ext cx="1371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Save / edit / delete / export scenario data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514D295E-F5D2-49E5-94F6-3C5F168A923B}"/>
              </a:ext>
            </a:extLst>
          </p:cNvPr>
          <p:cNvSpPr/>
          <p:nvPr/>
        </p:nvSpPr>
        <p:spPr>
          <a:xfrm>
            <a:off x="4294313" y="6595023"/>
            <a:ext cx="11448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Configuration</a:t>
            </a:r>
            <a:endParaRPr lang="en-US" sz="1100" dirty="0">
              <a:solidFill>
                <a:srgbClr val="F39619"/>
              </a:solidFill>
            </a:endParaRP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60DC0EE8-FEB1-4033-9FE5-2D4F08365D1E}"/>
              </a:ext>
            </a:extLst>
          </p:cNvPr>
          <p:cNvSpPr/>
          <p:nvPr/>
        </p:nvSpPr>
        <p:spPr>
          <a:xfrm>
            <a:off x="4294313" y="6856633"/>
            <a:ext cx="305550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WebUI configuration &amp; customization via JSON file </a:t>
            </a:r>
            <a:r>
              <a:rPr lang="en-US" sz="1000" dirty="0">
                <a:solidFill>
                  <a:srgbClr val="494D55"/>
                </a:solidFill>
                <a:latin typeface="Courier New" panose="02070309020205020404" pitchFamily="49" charset="0"/>
              </a:rPr>
              <a:t>config.json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 – you can generate JSON with the configuration generator</a:t>
            </a: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995B6EE1-8231-49CC-B75A-E0BD4991061E}"/>
              </a:ext>
            </a:extLst>
          </p:cNvPr>
          <p:cNvSpPr/>
          <p:nvPr/>
        </p:nvSpPr>
        <p:spPr>
          <a:xfrm>
            <a:off x="7959792" y="6860995"/>
            <a:ext cx="19692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Input widgets: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Slider / slider range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(Multi) dropdown menu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Date (range) selector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Checkbox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Textbox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[…]</a:t>
            </a:r>
          </a:p>
        </p:txBody>
      </p: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EEBCC2D5-4A6B-45C8-86C1-A79B73E2DB36}"/>
              </a:ext>
            </a:extLst>
          </p:cNvPr>
          <p:cNvGrpSpPr/>
          <p:nvPr/>
        </p:nvGrpSpPr>
        <p:grpSpPr>
          <a:xfrm>
            <a:off x="4496871" y="7874668"/>
            <a:ext cx="4227983" cy="2742676"/>
            <a:chOff x="4611046" y="7250153"/>
            <a:chExt cx="4227983" cy="2742676"/>
          </a:xfrm>
        </p:grpSpPr>
        <p:pic>
          <p:nvPicPr>
            <p:cNvPr id="243" name="Picture 242">
              <a:extLst>
                <a:ext uri="{FF2B5EF4-FFF2-40B4-BE49-F238E27FC236}">
                  <a16:creationId xmlns:a16="http://schemas.microsoft.com/office/drawing/2014/main" id="{B5315276-9DA9-40F7-82E3-5B895CB46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4611046" y="7250153"/>
              <a:ext cx="2575246" cy="2101803"/>
            </a:xfrm>
            <a:prstGeom prst="rect">
              <a:avLst/>
            </a:prstGeom>
          </p:spPr>
        </p:pic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F2986356-C64F-4751-B26E-9C4FF3344BD5}"/>
                </a:ext>
              </a:extLst>
            </p:cNvPr>
            <p:cNvSpPr/>
            <p:nvPr/>
          </p:nvSpPr>
          <p:spPr>
            <a:xfrm>
              <a:off x="4892288" y="8251243"/>
              <a:ext cx="3158152" cy="1392689"/>
            </a:xfrm>
            <a:prstGeom prst="rect">
              <a:avLst/>
            </a:prstGeom>
            <a:solidFill>
              <a:srgbClr val="F4F6FA"/>
            </a:solidFill>
            <a:ln>
              <a:solidFill>
                <a:srgbClr val="C3CEE3"/>
              </a:solidFill>
            </a:ln>
          </p:spPr>
          <p:txBody>
            <a:bodyPr wrap="square">
              <a:spAutoFit/>
            </a:bodyPr>
            <a:lstStyle/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{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"inputWidgets"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{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"f"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{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"widgetType"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6699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"slider"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"alias"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6699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“freight in dollars per case per thousand miles"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"label"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6699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"Select the freight"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"min"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990055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1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"max"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990055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500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"default"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990055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90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,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en-US" sz="650" b="1" dirty="0">
                  <a:solidFill>
                    <a:srgbClr val="B17676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"step"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: </a:t>
              </a:r>
              <a:r>
                <a:rPr lang="en-US" altLang="en-US" sz="650" b="1" dirty="0">
                  <a:solidFill>
                    <a:srgbClr val="990055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1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  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}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 </a:t>
              </a: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}</a:t>
              </a:r>
              <a:r>
                <a:rPr lang="en-US" altLang="en-US" sz="650" b="1" dirty="0">
                  <a:solidFill>
                    <a:srgbClr val="000000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  <a:p>
              <a:pPr lvl="0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50" b="1" dirty="0">
                  <a:solidFill>
                    <a:srgbClr val="806517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}</a:t>
              </a:r>
              <a:r>
                <a:rPr lang="en-US" altLang="en-US" sz="650" dirty="0"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</a:p>
          </p:txBody>
        </p:sp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B700C8EB-0499-45C3-A476-2AA8136EA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5491329" y="9442428"/>
              <a:ext cx="3347700" cy="550401"/>
            </a:xfrm>
            <a:prstGeom prst="rect">
              <a:avLst/>
            </a:prstGeom>
          </p:spPr>
        </p:pic>
        <p:sp>
          <p:nvSpPr>
            <p:cNvPr id="248" name="Arrow: Curved Left 247">
              <a:extLst>
                <a:ext uri="{FF2B5EF4-FFF2-40B4-BE49-F238E27FC236}">
                  <a16:creationId xmlns:a16="http://schemas.microsoft.com/office/drawing/2014/main" id="{B8C38853-22AB-4735-BEDD-8A4D18BC78E6}"/>
                </a:ext>
              </a:extLst>
            </p:cNvPr>
            <p:cNvSpPr/>
            <p:nvPr/>
          </p:nvSpPr>
          <p:spPr>
            <a:xfrm rot="18491528">
              <a:off x="6324908" y="8015155"/>
              <a:ext cx="157965" cy="410657"/>
            </a:xfrm>
            <a:prstGeom prst="curvedLeftArrow">
              <a:avLst>
                <a:gd name="adj1" fmla="val 17496"/>
                <a:gd name="adj2" fmla="val 35934"/>
                <a:gd name="adj3" fmla="val 54891"/>
              </a:avLst>
            </a:prstGeom>
            <a:gradFill rotWithShape="1">
              <a:gsLst>
                <a:gs pos="0">
                  <a:srgbClr val="F39619">
                    <a:satMod val="103000"/>
                    <a:lumMod val="102000"/>
                    <a:tint val="94000"/>
                  </a:srgbClr>
                </a:gs>
                <a:gs pos="50000">
                  <a:srgbClr val="F39619">
                    <a:satMod val="110000"/>
                    <a:lumMod val="100000"/>
                    <a:shade val="100000"/>
                  </a:srgbClr>
                </a:gs>
                <a:gs pos="100000">
                  <a:srgbClr val="F39619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5E5F6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9" name="Arrow: Curved Left 248">
              <a:extLst>
                <a:ext uri="{FF2B5EF4-FFF2-40B4-BE49-F238E27FC236}">
                  <a16:creationId xmlns:a16="http://schemas.microsoft.com/office/drawing/2014/main" id="{8284B632-4AFC-43AD-921A-E6809A9F7254}"/>
                </a:ext>
              </a:extLst>
            </p:cNvPr>
            <p:cNvSpPr/>
            <p:nvPr/>
          </p:nvSpPr>
          <p:spPr>
            <a:xfrm rot="18491528">
              <a:off x="6455562" y="9201885"/>
              <a:ext cx="157965" cy="410657"/>
            </a:xfrm>
            <a:prstGeom prst="curvedLeftArrow">
              <a:avLst>
                <a:gd name="adj1" fmla="val 17496"/>
                <a:gd name="adj2" fmla="val 35934"/>
                <a:gd name="adj3" fmla="val 54891"/>
              </a:avLst>
            </a:prstGeom>
            <a:gradFill rotWithShape="1">
              <a:gsLst>
                <a:gs pos="0">
                  <a:srgbClr val="F39619">
                    <a:satMod val="103000"/>
                    <a:lumMod val="102000"/>
                    <a:tint val="94000"/>
                  </a:srgbClr>
                </a:gs>
                <a:gs pos="50000">
                  <a:srgbClr val="F39619">
                    <a:satMod val="110000"/>
                    <a:lumMod val="100000"/>
                    <a:shade val="100000"/>
                  </a:srgbClr>
                </a:gs>
                <a:gs pos="100000">
                  <a:srgbClr val="F39619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5E5F6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57" name="Rectangle 256">
            <a:extLst>
              <a:ext uri="{FF2B5EF4-FFF2-40B4-BE49-F238E27FC236}">
                <a16:creationId xmlns:a16="http://schemas.microsoft.com/office/drawing/2014/main" id="{6C260A7D-1D9A-462E-8A09-8CE67165DA30}"/>
              </a:ext>
            </a:extLst>
          </p:cNvPr>
          <p:cNvSpPr/>
          <p:nvPr/>
        </p:nvSpPr>
        <p:spPr>
          <a:xfrm>
            <a:off x="133514" y="6280551"/>
            <a:ext cx="21098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494D55"/>
                </a:solidFill>
                <a:latin typeface="Montserrat" panose="00000500000000000000" pitchFamily="2" charset="0"/>
              </a:rPr>
              <a:t>How to get there</a:t>
            </a:r>
            <a:endParaRPr lang="en-US" dirty="0"/>
          </a:p>
        </p:txBody>
      </p: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38D5C340-65B5-4EC2-8ACD-6BA9A01D31B7}"/>
              </a:ext>
            </a:extLst>
          </p:cNvPr>
          <p:cNvCxnSpPr/>
          <p:nvPr/>
        </p:nvCxnSpPr>
        <p:spPr>
          <a:xfrm>
            <a:off x="126424" y="6250003"/>
            <a:ext cx="1346315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0" name="Rectangle 259">
            <a:extLst>
              <a:ext uri="{FF2B5EF4-FFF2-40B4-BE49-F238E27FC236}">
                <a16:creationId xmlns:a16="http://schemas.microsoft.com/office/drawing/2014/main" id="{A1F7552C-915D-4C14-AF5F-5CC530BAC91D}"/>
              </a:ext>
            </a:extLst>
          </p:cNvPr>
          <p:cNvSpPr/>
          <p:nvPr/>
        </p:nvSpPr>
        <p:spPr>
          <a:xfrm>
            <a:off x="9525351" y="6600632"/>
            <a:ext cx="138211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rgbClr val="F39619"/>
                </a:solidFill>
                <a:latin typeface="Montserrat" panose="00000500000000000000" pitchFamily="2" charset="0"/>
              </a:rPr>
              <a:t>Custom Graphics</a:t>
            </a:r>
            <a:endParaRPr lang="en-US" sz="1100" dirty="0">
              <a:solidFill>
                <a:srgbClr val="F39619"/>
              </a:solidFill>
            </a:endParaRPr>
          </a:p>
        </p:txBody>
      </p: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A62E10FA-1E06-40DF-BD4A-FDC7E36299A0}"/>
              </a:ext>
            </a:extLst>
          </p:cNvPr>
          <p:cNvGrpSpPr/>
          <p:nvPr/>
        </p:nvGrpSpPr>
        <p:grpSpPr>
          <a:xfrm>
            <a:off x="4298845" y="7376952"/>
            <a:ext cx="2398605" cy="507832"/>
            <a:chOff x="4298845" y="7331164"/>
            <a:chExt cx="2398605" cy="507832"/>
          </a:xfrm>
        </p:grpSpPr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5B38E611-D478-4680-B793-2CB8D82F04A6}"/>
                </a:ext>
              </a:extLst>
            </p:cNvPr>
            <p:cNvSpPr/>
            <p:nvPr/>
          </p:nvSpPr>
          <p:spPr>
            <a:xfrm>
              <a:off x="4298845" y="7331165"/>
              <a:ext cx="1436656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General appearance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Input widgets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Graphics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FA712680-86DB-4F3F-951F-04E3FFF05757}"/>
                </a:ext>
              </a:extLst>
            </p:cNvPr>
            <p:cNvSpPr/>
            <p:nvPr/>
          </p:nvSpPr>
          <p:spPr>
            <a:xfrm>
              <a:off x="5608097" y="7331164"/>
              <a:ext cx="108935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Functionality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Language</a:t>
              </a:r>
            </a:p>
            <a:p>
              <a:pPr lvl="0">
                <a:buFont typeface="Arial" panose="020B0604020202020204" pitchFamily="34" charset="0"/>
                <a:buChar char="•"/>
              </a:pPr>
              <a:r>
                <a:rPr lang="en-US" sz="9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[…]</a:t>
              </a:r>
            </a:p>
          </p:txBody>
        </p:sp>
      </p:grpSp>
      <p:sp>
        <p:nvSpPr>
          <p:cNvPr id="263" name="Rectangle 262">
            <a:extLst>
              <a:ext uri="{FF2B5EF4-FFF2-40B4-BE49-F238E27FC236}">
                <a16:creationId xmlns:a16="http://schemas.microsoft.com/office/drawing/2014/main" id="{CC5ED8FC-6EDB-4134-8056-4BDB8FED6C7B}"/>
              </a:ext>
            </a:extLst>
          </p:cNvPr>
          <p:cNvSpPr/>
          <p:nvPr/>
        </p:nvSpPr>
        <p:spPr>
          <a:xfrm>
            <a:off x="7958813" y="8022120"/>
            <a:ext cx="1292136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Graphics </a:t>
            </a:r>
            <a:b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</a:b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(pre-implemented):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494D55"/>
                </a:solidFill>
                <a:effectLst/>
                <a:latin typeface="Montserrat" panose="00000500000000000000" pitchFamily="2" charset="0"/>
              </a:rPr>
              <a:t> D</a:t>
            </a: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ata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Pie chart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Bar chart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Line chart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Scatter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Histogram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494D55"/>
                </a:solidFill>
                <a:latin typeface="Montserrat" panose="00000500000000000000" pitchFamily="2" charset="0"/>
              </a:rPr>
              <a:t> Pivot table</a:t>
            </a:r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8CE2EE5B-6CE4-4110-8265-246A0FDCAA30}"/>
              </a:ext>
            </a:extLst>
          </p:cNvPr>
          <p:cNvSpPr/>
          <p:nvPr/>
        </p:nvSpPr>
        <p:spPr>
          <a:xfrm>
            <a:off x="9525351" y="6856633"/>
            <a:ext cx="30555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An R API provides extensive visualization options (custom renderers).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205B5601-CF80-4ADF-BCBA-8CD9C4DCE7F6}"/>
              </a:ext>
            </a:extLst>
          </p:cNvPr>
          <p:cNvSpPr txBox="1"/>
          <p:nvPr/>
        </p:nvSpPr>
        <p:spPr>
          <a:xfrm rot="591670">
            <a:off x="6463161" y="8002922"/>
            <a:ext cx="827471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Configuration</a:t>
            </a:r>
            <a:br>
              <a:rPr lang="en-US" sz="900" dirty="0"/>
            </a:br>
            <a:r>
              <a:rPr lang="en-US" sz="900" dirty="0"/>
              <a:t>Generator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C5C0110A-F28F-4F54-9D02-580A5A027058}"/>
              </a:ext>
            </a:extLst>
          </p:cNvPr>
          <p:cNvSpPr txBox="1"/>
          <p:nvPr/>
        </p:nvSpPr>
        <p:spPr>
          <a:xfrm rot="614081">
            <a:off x="6635783" y="8950832"/>
            <a:ext cx="684803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900">
                <a:solidFill>
                  <a:srgbClr val="F39619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Generated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BB799DAB-9D42-4B20-A2C1-6BEA55852B73}"/>
              </a:ext>
            </a:extLst>
          </p:cNvPr>
          <p:cNvSpPr txBox="1"/>
          <p:nvPr/>
        </p:nvSpPr>
        <p:spPr>
          <a:xfrm rot="596342">
            <a:off x="7482687" y="10133091"/>
            <a:ext cx="798616" cy="369332"/>
          </a:xfrm>
          <a:prstGeom prst="rect">
            <a:avLst/>
          </a:prstGeom>
          <a:noFill/>
          <a:ln w="6350"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900">
                <a:solidFill>
                  <a:srgbClr val="F39619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Resulting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Input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widget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932417D-094F-4B6E-B5CA-1419C6526A4B}"/>
              </a:ext>
            </a:extLst>
          </p:cNvPr>
          <p:cNvSpPr/>
          <p:nvPr/>
        </p:nvSpPr>
        <p:spPr>
          <a:xfrm>
            <a:off x="418229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F589297-4B0B-42A8-A71C-B53406B4D500}"/>
              </a:ext>
            </a:extLst>
          </p:cNvPr>
          <p:cNvSpPr/>
          <p:nvPr/>
        </p:nvSpPr>
        <p:spPr>
          <a:xfrm>
            <a:off x="3286937" y="1198131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E37D51B-2523-45B1-A55D-A18935E496FA}"/>
              </a:ext>
            </a:extLst>
          </p:cNvPr>
          <p:cNvSpPr/>
          <p:nvPr/>
        </p:nvSpPr>
        <p:spPr>
          <a:xfrm>
            <a:off x="4566306" y="670140"/>
            <a:ext cx="100293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Model status message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D04F52C5-A8B1-4401-9788-F0EECDA448E2}"/>
              </a:ext>
            </a:extLst>
          </p:cNvPr>
          <p:cNvCxnSpPr>
            <a:cxnSpLocks/>
            <a:stCxn id="95" idx="2"/>
            <a:endCxn id="98" idx="0"/>
          </p:cNvCxnSpPr>
          <p:nvPr/>
        </p:nvCxnSpPr>
        <p:spPr>
          <a:xfrm flipH="1">
            <a:off x="4674790" y="1018953"/>
            <a:ext cx="392982" cy="5248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1C989AD5-1A5B-4EF7-B16C-2C72D224FE68}"/>
              </a:ext>
            </a:extLst>
          </p:cNvPr>
          <p:cNvSpPr/>
          <p:nvPr/>
        </p:nvSpPr>
        <p:spPr>
          <a:xfrm>
            <a:off x="4621627" y="154384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FD57E87-912F-4EA9-AD7C-65637715CE14}"/>
              </a:ext>
            </a:extLst>
          </p:cNvPr>
          <p:cNvSpPr/>
          <p:nvPr/>
        </p:nvSpPr>
        <p:spPr>
          <a:xfrm>
            <a:off x="5358159" y="777066"/>
            <a:ext cx="6850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Log file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A3C1C50-D3D3-4C97-B449-54FE90550DB5}"/>
              </a:ext>
            </a:extLst>
          </p:cNvPr>
          <p:cNvCxnSpPr>
            <a:cxnSpLocks/>
            <a:stCxn id="105" idx="2"/>
            <a:endCxn id="107" idx="0"/>
          </p:cNvCxnSpPr>
          <p:nvPr/>
        </p:nvCxnSpPr>
        <p:spPr>
          <a:xfrm flipH="1">
            <a:off x="4330799" y="1023287"/>
            <a:ext cx="1369881" cy="95169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705820E-FC42-43FA-BC4C-B46BEF8D55C4}"/>
              </a:ext>
            </a:extLst>
          </p:cNvPr>
          <p:cNvSpPr/>
          <p:nvPr/>
        </p:nvSpPr>
        <p:spPr>
          <a:xfrm>
            <a:off x="4277636" y="1974985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D18DEAD-1745-4AB3-831D-E1EC21E6DCEB}"/>
              </a:ext>
            </a:extLst>
          </p:cNvPr>
          <p:cNvSpPr/>
          <p:nvPr/>
        </p:nvSpPr>
        <p:spPr>
          <a:xfrm>
            <a:off x="5936385" y="637782"/>
            <a:ext cx="111461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Listing (</a:t>
            </a:r>
            <a:r>
              <a:rPr lang="en-US" sz="1000" dirty="0" err="1">
                <a:solidFill>
                  <a:srgbClr val="494D55"/>
                </a:solidFill>
                <a:latin typeface="Montserrat" panose="00000500000000000000" pitchFamily="2" charset="0"/>
              </a:rPr>
              <a:t>lst</a:t>
            </a: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) file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AD9CB61C-5C16-423E-A727-BE96CFD6BB3E}"/>
              </a:ext>
            </a:extLst>
          </p:cNvPr>
          <p:cNvCxnSpPr>
            <a:cxnSpLocks/>
            <a:stCxn id="110" idx="2"/>
            <a:endCxn id="112" idx="0"/>
          </p:cNvCxnSpPr>
          <p:nvPr/>
        </p:nvCxnSpPr>
        <p:spPr>
          <a:xfrm flipH="1">
            <a:off x="4556718" y="884003"/>
            <a:ext cx="1936977" cy="107307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F8DD3D4-F3F1-4E6A-B5B4-69B0CF63CC03}"/>
              </a:ext>
            </a:extLst>
          </p:cNvPr>
          <p:cNvSpPr/>
          <p:nvPr/>
        </p:nvSpPr>
        <p:spPr>
          <a:xfrm>
            <a:off x="4503555" y="1957080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134CD39F-C9DD-4613-9ACE-EF86ECFFC693}"/>
              </a:ext>
            </a:extLst>
          </p:cNvPr>
          <p:cNvCxnSpPr/>
          <p:nvPr/>
        </p:nvCxnSpPr>
        <p:spPr>
          <a:xfrm>
            <a:off x="4601501" y="40642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0DCA0B6-E6F7-410F-97E3-5C78E72C2496}"/>
              </a:ext>
            </a:extLst>
          </p:cNvPr>
          <p:cNvSpPr/>
          <p:nvPr/>
        </p:nvSpPr>
        <p:spPr>
          <a:xfrm>
            <a:off x="5178169" y="161607"/>
            <a:ext cx="12877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GAMS interaction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61B26B7-81F3-4FED-875F-867730489C2B}"/>
              </a:ext>
            </a:extLst>
          </p:cNvPr>
          <p:cNvCxnSpPr/>
          <p:nvPr/>
        </p:nvCxnSpPr>
        <p:spPr>
          <a:xfrm>
            <a:off x="7144333" y="405425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30F18A0-74C1-4D69-95A6-FC9432739B3E}"/>
              </a:ext>
            </a:extLst>
          </p:cNvPr>
          <p:cNvSpPr/>
          <p:nvPr/>
        </p:nvSpPr>
        <p:spPr>
          <a:xfrm>
            <a:off x="7662381" y="160612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Compare Scenarios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27AD608F-4D4E-46CD-B57A-38FB5E5470A0}"/>
              </a:ext>
            </a:extLst>
          </p:cNvPr>
          <p:cNvSpPr/>
          <p:nvPr/>
        </p:nvSpPr>
        <p:spPr>
          <a:xfrm>
            <a:off x="8043786" y="732089"/>
            <a:ext cx="755512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Close scenario</a:t>
            </a: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5BE633C3-0EB3-44E9-86CA-B52347CC1507}"/>
              </a:ext>
            </a:extLst>
          </p:cNvPr>
          <p:cNvCxnSpPr>
            <a:cxnSpLocks/>
            <a:stCxn id="133" idx="2"/>
            <a:endCxn id="136" idx="0"/>
          </p:cNvCxnSpPr>
          <p:nvPr/>
        </p:nvCxnSpPr>
        <p:spPr>
          <a:xfrm flipH="1">
            <a:off x="8307130" y="1080902"/>
            <a:ext cx="114412" cy="55541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A1AF9BD-7105-49F4-9EF6-A6615C0586D1}"/>
              </a:ext>
            </a:extLst>
          </p:cNvPr>
          <p:cNvSpPr/>
          <p:nvPr/>
        </p:nvSpPr>
        <p:spPr>
          <a:xfrm>
            <a:off x="8253967" y="1636314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B6D89692-BA66-4496-B69C-7C01165B045C}"/>
              </a:ext>
            </a:extLst>
          </p:cNvPr>
          <p:cNvSpPr/>
          <p:nvPr/>
        </p:nvSpPr>
        <p:spPr>
          <a:xfrm>
            <a:off x="7149066" y="688957"/>
            <a:ext cx="100293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Download scenario data (Excel)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397D6CB-8A12-44AC-A54E-5A3DDC2FA300}"/>
              </a:ext>
            </a:extLst>
          </p:cNvPr>
          <p:cNvCxnSpPr>
            <a:cxnSpLocks/>
            <a:stCxn id="142" idx="2"/>
            <a:endCxn id="144" idx="0"/>
          </p:cNvCxnSpPr>
          <p:nvPr/>
        </p:nvCxnSpPr>
        <p:spPr>
          <a:xfrm>
            <a:off x="7650532" y="1166011"/>
            <a:ext cx="502828" cy="57043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990A260-8732-40B5-B8F0-22E7229F6E05}"/>
              </a:ext>
            </a:extLst>
          </p:cNvPr>
          <p:cNvSpPr/>
          <p:nvPr/>
        </p:nvSpPr>
        <p:spPr>
          <a:xfrm>
            <a:off x="8100197" y="1736448"/>
            <a:ext cx="106325" cy="1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3BD5DC2-AE8E-4AFA-99D4-5CDC0F502A38}"/>
              </a:ext>
            </a:extLst>
          </p:cNvPr>
          <p:cNvSpPr/>
          <p:nvPr/>
        </p:nvSpPr>
        <p:spPr>
          <a:xfrm>
            <a:off x="4601501" y="370879"/>
            <a:ext cx="243936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Direct access to GAMS output files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64256D33-BC52-4674-8B07-3EF6CF49A3D4}"/>
              </a:ext>
            </a:extLst>
          </p:cNvPr>
          <p:cNvSpPr/>
          <p:nvPr/>
        </p:nvSpPr>
        <p:spPr>
          <a:xfrm>
            <a:off x="7093984" y="375543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Compare scenarios from the database in split screen and tab-view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3B832BF8-82B2-4306-9B05-63E5761FADDF}"/>
              </a:ext>
            </a:extLst>
          </p:cNvPr>
          <p:cNvCxnSpPr/>
          <p:nvPr/>
        </p:nvCxnSpPr>
        <p:spPr>
          <a:xfrm>
            <a:off x="4647554" y="5941493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Rectangle 158">
            <a:extLst>
              <a:ext uri="{FF2B5EF4-FFF2-40B4-BE49-F238E27FC236}">
                <a16:creationId xmlns:a16="http://schemas.microsoft.com/office/drawing/2014/main" id="{9DC56E44-BCF8-43FE-A2EE-457EC892762C}"/>
              </a:ext>
            </a:extLst>
          </p:cNvPr>
          <p:cNvSpPr/>
          <p:nvPr/>
        </p:nvSpPr>
        <p:spPr>
          <a:xfrm>
            <a:off x="5165602" y="5696680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Input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BC3DEB67-F02F-41B2-B36E-35879D4C1199}"/>
              </a:ext>
            </a:extLst>
          </p:cNvPr>
          <p:cNvSpPr/>
          <p:nvPr/>
        </p:nvSpPr>
        <p:spPr>
          <a:xfrm>
            <a:off x="4597205" y="5911611"/>
            <a:ext cx="2532616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&amp; configuration of input data for the next calculations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69EFB5FC-630F-4AB8-AE9F-6224661BAE56}"/>
              </a:ext>
            </a:extLst>
          </p:cNvPr>
          <p:cNvCxnSpPr/>
          <p:nvPr/>
        </p:nvCxnSpPr>
        <p:spPr>
          <a:xfrm>
            <a:off x="7808799" y="5948580"/>
            <a:ext cx="24411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5" name="Rectangle 164">
            <a:extLst>
              <a:ext uri="{FF2B5EF4-FFF2-40B4-BE49-F238E27FC236}">
                <a16:creationId xmlns:a16="http://schemas.microsoft.com/office/drawing/2014/main" id="{C4272FBA-487A-4AB6-B474-0A91F84F3FB6}"/>
              </a:ext>
            </a:extLst>
          </p:cNvPr>
          <p:cNvSpPr/>
          <p:nvPr/>
        </p:nvSpPr>
        <p:spPr>
          <a:xfrm>
            <a:off x="8326847" y="5703767"/>
            <a:ext cx="14050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F39619"/>
                </a:solidFill>
                <a:latin typeface="Montserrat" panose="00000500000000000000" pitchFamily="2" charset="0"/>
              </a:rPr>
              <a:t>Output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1E00876-D830-4E8D-B61F-A5E5570EA4E6}"/>
              </a:ext>
            </a:extLst>
          </p:cNvPr>
          <p:cNvSpPr/>
          <p:nvPr/>
        </p:nvSpPr>
        <p:spPr>
          <a:xfrm>
            <a:off x="7758450" y="5918698"/>
            <a:ext cx="2532616" cy="220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000" dirty="0">
                <a:solidFill>
                  <a:srgbClr val="494D55"/>
                </a:solidFill>
                <a:latin typeface="Montserrat" panose="00000500000000000000" pitchFamily="2" charset="0"/>
              </a:rPr>
              <a:t>Visualization of results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F746E95-9BD3-4844-98C5-8E345A9695C0}"/>
              </a:ext>
            </a:extLst>
          </p:cNvPr>
          <p:cNvCxnSpPr>
            <a:cxnSpLocks/>
          </p:cNvCxnSpPr>
          <p:nvPr/>
        </p:nvCxnSpPr>
        <p:spPr>
          <a:xfrm>
            <a:off x="232406" y="6831896"/>
            <a:ext cx="39465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EA34E33-4BCA-4843-A7D6-381F08E0E618}"/>
              </a:ext>
            </a:extLst>
          </p:cNvPr>
          <p:cNvCxnSpPr>
            <a:cxnSpLocks/>
          </p:cNvCxnSpPr>
          <p:nvPr/>
        </p:nvCxnSpPr>
        <p:spPr>
          <a:xfrm>
            <a:off x="4379511" y="6831896"/>
            <a:ext cx="487370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0AC335A-4CF8-4912-A0E1-6C0D55165C39}"/>
              </a:ext>
            </a:extLst>
          </p:cNvPr>
          <p:cNvCxnSpPr>
            <a:cxnSpLocks/>
          </p:cNvCxnSpPr>
          <p:nvPr/>
        </p:nvCxnSpPr>
        <p:spPr>
          <a:xfrm>
            <a:off x="9585457" y="6829692"/>
            <a:ext cx="39465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86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085"/>
    </mc:Choice>
    <mc:Fallback xmlns="">
      <p:transition spd="slow" advTm="16608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ADC1915-4323-48AC-9BD7-01FD19E742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770" y="1101502"/>
            <a:ext cx="8338459" cy="41758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807866-DC2A-4E5E-8478-EA93CEDFD636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0" y="27709"/>
            <a:ext cx="2286000" cy="6724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0275EB14-C073-4C3A-B719-53E076C00C50}"/>
              </a:ext>
            </a:extLst>
          </p:cNvPr>
          <p:cNvGrpSpPr/>
          <p:nvPr/>
        </p:nvGrpSpPr>
        <p:grpSpPr>
          <a:xfrm>
            <a:off x="0" y="2446177"/>
            <a:ext cx="2451100" cy="1176661"/>
            <a:chOff x="0" y="2553440"/>
            <a:chExt cx="2451100" cy="117666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93E8FF-1D13-4FD9-82A8-8DD6EBE3036A}"/>
                </a:ext>
              </a:extLst>
            </p:cNvPr>
            <p:cNvSpPr/>
            <p:nvPr/>
          </p:nvSpPr>
          <p:spPr>
            <a:xfrm>
              <a:off x="0" y="3022215"/>
              <a:ext cx="24511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Creation &amp; analysis of performance statistics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 Analysis of the parameter range of a model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7DDC4A9-5301-4D8E-B7C3-84E5D4E7247C}"/>
                </a:ext>
              </a:extLst>
            </p:cNvPr>
            <p:cNvSpPr/>
            <p:nvPr/>
          </p:nvSpPr>
          <p:spPr>
            <a:xfrm>
              <a:off x="0" y="2553440"/>
              <a:ext cx="1026243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4C4D4E"/>
                  </a:solidFill>
                  <a:latin typeface="Montserrat" panose="00000500000000000000" pitchFamily="2" charset="0"/>
                </a:rPr>
                <a:t>Key features:</a:t>
              </a:r>
              <a:endParaRPr lang="en-US" sz="1050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3D3FEC-C2EC-466E-B2E9-9AC38AB5ACEB}"/>
              </a:ext>
            </a:extLst>
          </p:cNvPr>
          <p:cNvGrpSpPr/>
          <p:nvPr/>
        </p:nvGrpSpPr>
        <p:grpSpPr>
          <a:xfrm>
            <a:off x="0" y="594539"/>
            <a:ext cx="2451100" cy="500137"/>
            <a:chOff x="0" y="594539"/>
            <a:chExt cx="2451100" cy="500137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05FEDF9-1458-4931-AE3C-AE93F90FDE0C}"/>
                </a:ext>
              </a:extLst>
            </p:cNvPr>
            <p:cNvSpPr/>
            <p:nvPr/>
          </p:nvSpPr>
          <p:spPr>
            <a:xfrm>
              <a:off x="0" y="848455"/>
              <a:ext cx="2451100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000" dirty="0">
                  <a:solidFill>
                    <a:srgbClr val="494D55"/>
                  </a:solidFill>
                  <a:latin typeface="Montserrat" panose="00000500000000000000" pitchFamily="2" charset="0"/>
                </a:rPr>
                <a:t>The Hypercube mode 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CDD87BB-8AE1-4D12-9560-BD90C7EC889E}"/>
                </a:ext>
              </a:extLst>
            </p:cNvPr>
            <p:cNvSpPr/>
            <p:nvPr/>
          </p:nvSpPr>
          <p:spPr>
            <a:xfrm>
              <a:off x="0" y="594539"/>
              <a:ext cx="62388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>
                  <a:solidFill>
                    <a:srgbClr val="4C4D4E"/>
                  </a:solidFill>
                  <a:latin typeface="Montserrat" panose="00000500000000000000" pitchFamily="2" charset="0"/>
                </a:rPr>
                <a:t>Basics:</a:t>
              </a:r>
              <a:endParaRPr lang="en-US" sz="1050" dirty="0"/>
            </a:p>
          </p:txBody>
        </p:sp>
      </p:grp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3F3A82E7-6BF3-40DF-9C7C-C74940493F1B}"/>
              </a:ext>
            </a:extLst>
          </p:cNvPr>
          <p:cNvCxnSpPr>
            <a:cxnSpLocks/>
          </p:cNvCxnSpPr>
          <p:nvPr/>
        </p:nvCxnSpPr>
        <p:spPr>
          <a:xfrm>
            <a:off x="3241501" y="1548414"/>
            <a:ext cx="1262926" cy="1244520"/>
          </a:xfrm>
          <a:prstGeom prst="bentConnector3">
            <a:avLst>
              <a:gd name="adj1" fmla="val 50000"/>
            </a:avLst>
          </a:prstGeom>
          <a:ln w="12700">
            <a:solidFill>
              <a:srgbClr val="F396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CBC8E8BD-826C-4F2F-AB8A-DFAE87E1121A}"/>
              </a:ext>
            </a:extLst>
          </p:cNvPr>
          <p:cNvCxnSpPr>
            <a:cxnSpLocks/>
          </p:cNvCxnSpPr>
          <p:nvPr/>
        </p:nvCxnSpPr>
        <p:spPr>
          <a:xfrm>
            <a:off x="3285716" y="1819533"/>
            <a:ext cx="3318228" cy="2244589"/>
          </a:xfrm>
          <a:prstGeom prst="bentConnector3">
            <a:avLst>
              <a:gd name="adj1" fmla="val 23017"/>
            </a:avLst>
          </a:prstGeom>
          <a:ln w="12700">
            <a:solidFill>
              <a:srgbClr val="F396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AFEF157-959A-4B4C-AF58-1B49BA934BBC}"/>
              </a:ext>
            </a:extLst>
          </p:cNvPr>
          <p:cNvCxnSpPr/>
          <p:nvPr/>
        </p:nvCxnSpPr>
        <p:spPr>
          <a:xfrm>
            <a:off x="3778045" y="2369382"/>
            <a:ext cx="2587121" cy="0"/>
          </a:xfrm>
          <a:prstGeom prst="straightConnector1">
            <a:avLst/>
          </a:prstGeom>
          <a:ln w="12700">
            <a:solidFill>
              <a:srgbClr val="F396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19B3D59-5B6C-4B4C-B141-4E3AF10B073C}"/>
              </a:ext>
            </a:extLst>
          </p:cNvPr>
          <p:cNvCxnSpPr>
            <a:cxnSpLocks/>
          </p:cNvCxnSpPr>
          <p:nvPr/>
        </p:nvCxnSpPr>
        <p:spPr>
          <a:xfrm>
            <a:off x="3669291" y="2097664"/>
            <a:ext cx="655059" cy="0"/>
          </a:xfrm>
          <a:prstGeom prst="straightConnector1">
            <a:avLst/>
          </a:prstGeom>
          <a:ln w="12700">
            <a:solidFill>
              <a:srgbClr val="F396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73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085"/>
    </mc:Choice>
    <mc:Fallback xmlns="">
      <p:transition spd="slow" advTm="16608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9E6E25-6ABC-4A35-9DE0-4351A2CFE2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129" y="1993756"/>
            <a:ext cx="4002038" cy="30237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2F33A8-443F-4967-A377-29E29828CF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2892" y="2145238"/>
            <a:ext cx="4002038" cy="343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57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12B2D67-E85D-489C-9031-5BDFD7E276B8}"/>
              </a:ext>
            </a:extLst>
          </p:cNvPr>
          <p:cNvGrpSpPr/>
          <p:nvPr/>
        </p:nvGrpSpPr>
        <p:grpSpPr>
          <a:xfrm>
            <a:off x="4312555" y="2884799"/>
            <a:ext cx="4365739" cy="2260999"/>
            <a:chOff x="4208747" y="1531500"/>
            <a:chExt cx="4581093" cy="249757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96B9E5D-11C4-4E7F-83C0-EB2B3F5EF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8747" y="1531500"/>
              <a:ext cx="4581093" cy="249757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DF6B144-C8F0-43F1-8175-7FE68031D4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4386"/>
            <a:stretch/>
          </p:blipFill>
          <p:spPr>
            <a:xfrm>
              <a:off x="5293326" y="1714502"/>
              <a:ext cx="3496514" cy="11188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7593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6CC0E-525E-4D76-B73E-F5088B74097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58036" y="2550119"/>
            <a:ext cx="8006205" cy="59796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Analyses – Example (external)</a:t>
            </a:r>
          </a:p>
        </p:txBody>
      </p:sp>
      <p:grpSp>
        <p:nvGrpSpPr>
          <p:cNvPr id="16" name="Gruppieren 12">
            <a:extLst>
              <a:ext uri="{FF2B5EF4-FFF2-40B4-BE49-F238E27FC236}">
                <a16:creationId xmlns:a16="http://schemas.microsoft.com/office/drawing/2014/main" id="{3D2EF04A-99C6-47CA-8ED1-F185EA35EF58}"/>
              </a:ext>
            </a:extLst>
          </p:cNvPr>
          <p:cNvGrpSpPr/>
          <p:nvPr/>
        </p:nvGrpSpPr>
        <p:grpSpPr>
          <a:xfrm>
            <a:off x="7208594" y="3285691"/>
            <a:ext cx="3852582" cy="1145398"/>
            <a:chOff x="4831042" y="4166987"/>
            <a:chExt cx="3920247" cy="132012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8BB096-0083-4682-890E-1968A3A3482A}"/>
                </a:ext>
              </a:extLst>
            </p:cNvPr>
            <p:cNvSpPr txBox="1"/>
            <p:nvPr/>
          </p:nvSpPr>
          <p:spPr>
            <a:xfrm>
              <a:off x="4831042" y="4245568"/>
              <a:ext cx="3920247" cy="1241543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F4961A"/>
              </a:solidFill>
            </a:ln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457200" indent="-457200">
                <a:buSzPct val="80000"/>
                <a:buFont typeface="Wingdings" panose="05000000000000000000" pitchFamily="2" charset="2"/>
                <a:buChar char="ü"/>
                <a:defRPr sz="2000">
                  <a:solidFill>
                    <a:srgbClr val="000000"/>
                  </a:solidFill>
                </a:defRPr>
              </a:lvl1pPr>
            </a:lstStyle>
            <a:p>
              <a:r>
                <a:rPr lang="en-US" sz="1600" dirty="0">
                  <a:solidFill>
                    <a:srgbClr val="4C4D4E"/>
                  </a:solidFill>
                  <a:latin typeface="Montserrat" panose="00000500000000000000" pitchFamily="2" charset="0"/>
                </a:rPr>
                <a:t>Download scenario data for external analyses</a:t>
              </a:r>
            </a:p>
            <a:p>
              <a:r>
                <a:rPr lang="en-US" sz="1600" dirty="0">
                  <a:solidFill>
                    <a:srgbClr val="4C4D4E"/>
                  </a:solidFill>
                  <a:latin typeface="Montserrat" panose="00000500000000000000" pitchFamily="2" charset="0"/>
                </a:rPr>
                <a:t>Contains model input &amp; output (incl. scalar in- &amp; output data)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B56D292-4D86-4486-B60F-326205B40DDD}"/>
                </a:ext>
              </a:extLst>
            </p:cNvPr>
            <p:cNvSpPr/>
            <p:nvPr/>
          </p:nvSpPr>
          <p:spPr>
            <a:xfrm>
              <a:off x="4831042" y="4166987"/>
              <a:ext cx="3920247" cy="78584"/>
            </a:xfrm>
            <a:prstGeom prst="rect">
              <a:avLst/>
            </a:prstGeom>
            <a:solidFill>
              <a:srgbClr val="F39619"/>
            </a:solidFill>
            <a:ln w="6350" cap="flat" cmpd="sng" algn="ctr">
              <a:solidFill>
                <a:srgbClr val="F4961A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3" name="Content Placeholder 8">
            <a:extLst>
              <a:ext uri="{FF2B5EF4-FFF2-40B4-BE49-F238E27FC236}">
                <a16:creationId xmlns:a16="http://schemas.microsoft.com/office/drawing/2014/main" id="{5AE5D6E9-7C8C-4420-830D-26EEA3E7E4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390" y="3326073"/>
            <a:ext cx="3950605" cy="20453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F377A0-FE0E-41FE-9DF5-385823B0D63B}"/>
              </a:ext>
            </a:extLst>
          </p:cNvPr>
          <p:cNvSpPr txBox="1"/>
          <p:nvPr/>
        </p:nvSpPr>
        <p:spPr>
          <a:xfrm>
            <a:off x="4351469" y="7003630"/>
            <a:ext cx="184731" cy="5196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CB95F3FF-F3BB-44B0-BC5A-721CA606FB3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89882" y="5591357"/>
            <a:ext cx="243161" cy="243161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5500E53E-D5AB-4523-9422-E39ABA9B9EDC}"/>
              </a:ext>
            </a:extLst>
          </p:cNvPr>
          <p:cNvGrpSpPr/>
          <p:nvPr/>
        </p:nvGrpSpPr>
        <p:grpSpPr>
          <a:xfrm>
            <a:off x="2600539" y="5572438"/>
            <a:ext cx="8313095" cy="2753658"/>
            <a:chOff x="314538" y="3515038"/>
            <a:chExt cx="8313095" cy="2753658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49DF6EC-E3BF-484D-A8D4-D6C514D195D7}"/>
                </a:ext>
              </a:extLst>
            </p:cNvPr>
            <p:cNvGrpSpPr/>
            <p:nvPr/>
          </p:nvGrpSpPr>
          <p:grpSpPr>
            <a:xfrm>
              <a:off x="314538" y="3597837"/>
              <a:ext cx="4548231" cy="2589659"/>
              <a:chOff x="314538" y="3597837"/>
              <a:chExt cx="4548231" cy="2589659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EF4E032-0B3D-43EE-B465-8C6080F5012E}"/>
                  </a:ext>
                </a:extLst>
              </p:cNvPr>
              <p:cNvGrpSpPr/>
              <p:nvPr/>
            </p:nvGrpSpPr>
            <p:grpSpPr>
              <a:xfrm>
                <a:off x="314538" y="3597837"/>
                <a:ext cx="4548231" cy="2589659"/>
                <a:chOff x="3899716" y="2221744"/>
                <a:chExt cx="4548231" cy="2589659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9840AB59-F7CD-4D55-ABC5-1503EF5C1A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784756" y="2221744"/>
                  <a:ext cx="1663191" cy="2581635"/>
                </a:xfrm>
                <a:prstGeom prst="rect">
                  <a:avLst/>
                </a:prstGeom>
                <a:solidFill>
                  <a:sysClr val="window" lastClr="FFFFFF"/>
                </a:solidFill>
                <a:ln w="28575" cap="flat" cmpd="sng" algn="ctr">
                  <a:solidFill>
                    <a:srgbClr val="4C4D4E"/>
                  </a:solidFill>
                  <a:prstDash val="solid"/>
                  <a:miter lim="800000"/>
                </a:ln>
                <a:effectLst>
                  <a:outerShdw blurRad="38100" dist="12700" dir="8100000" algn="tr" rotWithShape="0">
                    <a:sysClr val="windowText" lastClr="000000">
                      <a:lumMod val="85000"/>
                      <a:lumOff val="15000"/>
                      <a:alpha val="75000"/>
                    </a:sysClr>
                  </a:outerShdw>
                  <a:softEdge rad="12700"/>
                </a:effectLst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  <a:scene3d>
                    <a:camera prst="orthographicFront"/>
                    <a:lightRig rig="threePt" dir="t"/>
                  </a:scene3d>
                  <a:sp3d/>
                </a:bodyPr>
                <a:lstStyle/>
                <a:p>
                  <a:pPr algn="ctr" fontAlgn="base">
                    <a:spcAft>
                      <a:spcPts val="1200"/>
                    </a:spcAft>
                  </a:pPr>
                  <a:endParaRPr lang="en-US" sz="1200" b="1" dirty="0">
                    <a:solidFill>
                      <a:srgbClr val="4C4D4E"/>
                    </a:solidFill>
                    <a:latin typeface="Montserrat" panose="00000500000000000000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22F93DCE-5363-414D-AA4B-A498305FCD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99716" y="2867069"/>
                  <a:ext cx="2791215" cy="1724266"/>
                </a:xfrm>
                <a:prstGeom prst="rect">
                  <a:avLst/>
                </a:prstGeom>
              </p:spPr>
            </p:pic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8C0E5D6-F269-454A-94EA-A2046D27095A}"/>
                    </a:ext>
                  </a:extLst>
                </p:cNvPr>
                <p:cNvGrpSpPr/>
                <p:nvPr/>
              </p:nvGrpSpPr>
              <p:grpSpPr>
                <a:xfrm>
                  <a:off x="4152452" y="2229768"/>
                  <a:ext cx="4287731" cy="2581635"/>
                  <a:chOff x="4152452" y="2229768"/>
                  <a:chExt cx="4287731" cy="2581635"/>
                </a:xfrm>
              </p:grpSpPr>
              <p:pic>
                <p:nvPicPr>
                  <p:cNvPr id="21" name="Picture 20">
                    <a:extLst>
                      <a:ext uri="{FF2B5EF4-FFF2-40B4-BE49-F238E27FC236}">
                        <a16:creationId xmlns:a16="http://schemas.microsoft.com/office/drawing/2014/main" id="{55939209-96F5-4C21-8F5D-AEFB27E03ED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r="26021"/>
                  <a:stretch/>
                </p:blipFill>
                <p:spPr>
                  <a:xfrm>
                    <a:off x="6776992" y="2229768"/>
                    <a:ext cx="1663191" cy="2581635"/>
                  </a:xfrm>
                  <a:prstGeom prst="rect">
                    <a:avLst/>
                  </a:prstGeom>
                </p:spPr>
              </p:pic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78570904-C329-4145-A33A-B1FFAD646B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152452" y="2229768"/>
                    <a:ext cx="2622204" cy="1008284"/>
                  </a:xfrm>
                  <a:prstGeom prst="line">
                    <a:avLst/>
                  </a:prstGeom>
                  <a:ln>
                    <a:solidFill>
                      <a:srgbClr val="4C4D4E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08723C1D-5C98-42A3-BD6F-ADD873A4BC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152452" y="3238052"/>
                    <a:ext cx="2622204" cy="1565327"/>
                  </a:xfrm>
                  <a:prstGeom prst="line">
                    <a:avLst/>
                  </a:prstGeom>
                  <a:ln>
                    <a:solidFill>
                      <a:srgbClr val="4C4D4E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35867EB8-B965-49F2-AE99-CC92EBB509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139"/>
              <a:stretch/>
            </p:blipFill>
            <p:spPr>
              <a:xfrm>
                <a:off x="3321819" y="3657192"/>
                <a:ext cx="1483544" cy="357778"/>
              </a:xfrm>
              <a:prstGeom prst="rect">
                <a:avLst/>
              </a:prstGeom>
            </p:spPr>
          </p:pic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CAE301B-616D-4562-93A6-809821C75393}"/>
                </a:ext>
              </a:extLst>
            </p:cNvPr>
            <p:cNvGrpSpPr/>
            <p:nvPr/>
          </p:nvGrpSpPr>
          <p:grpSpPr>
            <a:xfrm>
              <a:off x="3442591" y="3515038"/>
              <a:ext cx="5185042" cy="2753658"/>
              <a:chOff x="3442591" y="3515038"/>
              <a:chExt cx="5185042" cy="275365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C590D8A-4B6C-41C5-A263-59840444BFE3}"/>
                  </a:ext>
                </a:extLst>
              </p:cNvPr>
              <p:cNvGrpSpPr/>
              <p:nvPr/>
            </p:nvGrpSpPr>
            <p:grpSpPr>
              <a:xfrm>
                <a:off x="5852748" y="3515038"/>
                <a:ext cx="2774885" cy="2753658"/>
                <a:chOff x="5852748" y="3515038"/>
                <a:chExt cx="2774885" cy="2753658"/>
              </a:xfrm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612ED58C-1C3B-4E44-B9C1-3C52E424A24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852748" y="3515038"/>
                  <a:ext cx="2774885" cy="2753658"/>
                </a:xfrm>
                <a:prstGeom prst="rect">
                  <a:avLst/>
                </a:prstGeom>
                <a:solidFill>
                  <a:sysClr val="window" lastClr="FFFFFF"/>
                </a:solidFill>
                <a:ln w="28575" cap="flat" cmpd="sng" algn="ctr">
                  <a:solidFill>
                    <a:srgbClr val="4C4D4E"/>
                  </a:solidFill>
                  <a:prstDash val="solid"/>
                  <a:miter lim="800000"/>
                </a:ln>
                <a:effectLst>
                  <a:outerShdw blurRad="38100" dist="12700" dir="8100000" algn="tr" rotWithShape="0">
                    <a:sysClr val="windowText" lastClr="000000">
                      <a:lumMod val="85000"/>
                      <a:lumOff val="15000"/>
                      <a:alpha val="75000"/>
                    </a:sysClr>
                  </a:outerShdw>
                  <a:softEdge rad="12700"/>
                </a:effectLst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  <a:scene3d>
                    <a:camera prst="orthographicFront"/>
                    <a:lightRig rig="threePt" dir="t"/>
                  </a:scene3d>
                  <a:sp3d/>
                </a:bodyPr>
                <a:lstStyle/>
                <a:p>
                  <a:pPr algn="ctr" fontAlgn="base">
                    <a:spcAft>
                      <a:spcPts val="1200"/>
                    </a:spcAft>
                  </a:pPr>
                  <a:endParaRPr lang="en-US" sz="1200" b="1" dirty="0">
                    <a:solidFill>
                      <a:srgbClr val="4C4D4E"/>
                    </a:solidFill>
                    <a:latin typeface="Montserrat" panose="00000500000000000000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9EED8525-5D5D-4927-A65E-5A805D5F7B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47384"/>
                <a:stretch/>
              </p:blipFill>
              <p:spPr>
                <a:xfrm>
                  <a:off x="5859279" y="3533956"/>
                  <a:ext cx="2763239" cy="2734740"/>
                </a:xfrm>
                <a:prstGeom prst="rect">
                  <a:avLst/>
                </a:prstGeom>
              </p:spPr>
            </p:pic>
          </p:grp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CD8272D-9A88-447B-9F65-252B47A9EB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5894" y="3777117"/>
                <a:ext cx="2403385" cy="2491579"/>
              </a:xfrm>
              <a:prstGeom prst="line">
                <a:avLst/>
              </a:prstGeom>
              <a:ln>
                <a:solidFill>
                  <a:srgbClr val="4C4D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F68853C-DCDB-452D-AAB5-A172A09540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42591" y="3533956"/>
                <a:ext cx="2416688" cy="264728"/>
              </a:xfrm>
              <a:prstGeom prst="line">
                <a:avLst/>
              </a:prstGeom>
              <a:ln>
                <a:solidFill>
                  <a:srgbClr val="4C4D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Arrow: Curved Left 23">
            <a:extLst>
              <a:ext uri="{FF2B5EF4-FFF2-40B4-BE49-F238E27FC236}">
                <a16:creationId xmlns:a16="http://schemas.microsoft.com/office/drawing/2014/main" id="{EC605C5C-41D0-487B-9BD2-3A2F177CE252}"/>
              </a:ext>
            </a:extLst>
          </p:cNvPr>
          <p:cNvSpPr/>
          <p:nvPr/>
        </p:nvSpPr>
        <p:spPr>
          <a:xfrm rot="566767" flipH="1">
            <a:off x="2574020" y="5264373"/>
            <a:ext cx="467944" cy="1004601"/>
          </a:xfrm>
          <a:prstGeom prst="curvedLeftArrow">
            <a:avLst>
              <a:gd name="adj1" fmla="val 17496"/>
              <a:gd name="adj2" fmla="val 35934"/>
              <a:gd name="adj3" fmla="val 54891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23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085"/>
    </mc:Choice>
    <mc:Fallback xmlns="">
      <p:transition spd="slow" advTm="16608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BC450625-03D8-4FF9-8470-FD99D5CD5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012" y="4569491"/>
            <a:ext cx="7599195" cy="24123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9012EED-3F9E-47BB-9BAD-7AE617C3790F}"/>
              </a:ext>
            </a:extLst>
          </p:cNvPr>
          <p:cNvSpPr/>
          <p:nvPr/>
        </p:nvSpPr>
        <p:spPr>
          <a:xfrm>
            <a:off x="3253155" y="4586190"/>
            <a:ext cx="852855" cy="143187"/>
          </a:xfrm>
          <a:prstGeom prst="rect">
            <a:avLst/>
          </a:prstGeom>
          <a:solidFill>
            <a:srgbClr val="F0A94A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EFCAAF-4DEE-42FA-A533-28F447B66612}"/>
              </a:ext>
            </a:extLst>
          </p:cNvPr>
          <p:cNvSpPr/>
          <p:nvPr/>
        </p:nvSpPr>
        <p:spPr>
          <a:xfrm>
            <a:off x="3253153" y="4732790"/>
            <a:ext cx="1749670" cy="176566"/>
          </a:xfrm>
          <a:prstGeom prst="rect">
            <a:avLst/>
          </a:prstGeom>
          <a:solidFill>
            <a:srgbClr val="F0A94A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5F4CB1-C8B2-4B06-9329-EDB1B81604BC}"/>
              </a:ext>
            </a:extLst>
          </p:cNvPr>
          <p:cNvSpPr/>
          <p:nvPr/>
        </p:nvSpPr>
        <p:spPr>
          <a:xfrm>
            <a:off x="3253153" y="4902743"/>
            <a:ext cx="5565532" cy="165677"/>
          </a:xfrm>
          <a:prstGeom prst="rect">
            <a:avLst/>
          </a:prstGeom>
          <a:solidFill>
            <a:srgbClr val="F0A94A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828F1A-3F1D-4AFD-9E33-F1D9C9B8BAA5}"/>
              </a:ext>
            </a:extLst>
          </p:cNvPr>
          <p:cNvSpPr/>
          <p:nvPr/>
        </p:nvSpPr>
        <p:spPr>
          <a:xfrm>
            <a:off x="3253154" y="5053589"/>
            <a:ext cx="3604847" cy="195419"/>
          </a:xfrm>
          <a:prstGeom prst="rect">
            <a:avLst/>
          </a:prstGeom>
          <a:solidFill>
            <a:srgbClr val="F0A94A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575AB1-3E6B-4B1C-B5E9-4D356B6C40A2}"/>
              </a:ext>
            </a:extLst>
          </p:cNvPr>
          <p:cNvSpPr/>
          <p:nvPr/>
        </p:nvSpPr>
        <p:spPr>
          <a:xfrm>
            <a:off x="3449516" y="5952877"/>
            <a:ext cx="1755530" cy="175176"/>
          </a:xfrm>
          <a:prstGeom prst="rect">
            <a:avLst/>
          </a:prstGeom>
          <a:solidFill>
            <a:srgbClr val="F0A94A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94FF11-E0AE-4812-A52E-8D625396B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6009" y="3359598"/>
            <a:ext cx="1449558" cy="612728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4C4D4E"/>
            </a:solidFill>
            <a:prstDash val="solid"/>
            <a:miter lim="800000"/>
          </a:ln>
          <a:effectLst>
            <a:softEdge rad="127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algn="ctr" fontAlgn="base">
              <a:spcAft>
                <a:spcPts val="1200"/>
              </a:spcAft>
            </a:pPr>
            <a:r>
              <a:rPr lang="en-US" sz="1200" dirty="0">
                <a:solidFill>
                  <a:srgbClr val="4C4D4E"/>
                </a:solidFill>
                <a:latin typeface="Montserrat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Identifier of the application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B65252-F600-4FF4-9F4D-0EA1EABF7081}"/>
              </a:ext>
            </a:extLst>
          </p:cNvPr>
          <p:cNvCxnSpPr>
            <a:cxnSpLocks/>
            <a:stCxn id="12" idx="2"/>
            <a:endCxn id="6" idx="3"/>
          </p:cNvCxnSpPr>
          <p:nvPr/>
        </p:nvCxnSpPr>
        <p:spPr>
          <a:xfrm flipH="1">
            <a:off x="4106010" y="3972327"/>
            <a:ext cx="724779" cy="685457"/>
          </a:xfrm>
          <a:prstGeom prst="straightConnector1">
            <a:avLst/>
          </a:prstGeom>
          <a:ln>
            <a:solidFill>
              <a:srgbClr val="4C4D4E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D6A20ED-CBCB-4570-AE67-63260AE094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1195" y="3797700"/>
            <a:ext cx="1449558" cy="612728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4C4D4E"/>
            </a:solidFill>
            <a:prstDash val="solid"/>
            <a:miter lim="800000"/>
          </a:ln>
          <a:effectLst>
            <a:softEdge rad="127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algn="ctr" fontAlgn="base">
              <a:spcAft>
                <a:spcPts val="1200"/>
              </a:spcAft>
            </a:pPr>
            <a:r>
              <a:rPr lang="en-US" sz="1200" dirty="0">
                <a:solidFill>
                  <a:srgbClr val="4C4D4E"/>
                </a:solidFill>
                <a:latin typeface="Montserrat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 that will be displayed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9FB7AC3-568A-4D77-8E4A-26B3E54DD334}"/>
              </a:ext>
            </a:extLst>
          </p:cNvPr>
          <p:cNvCxnSpPr>
            <a:cxnSpLocks/>
            <a:stCxn id="16" idx="2"/>
            <a:endCxn id="7" idx="3"/>
          </p:cNvCxnSpPr>
          <p:nvPr/>
        </p:nvCxnSpPr>
        <p:spPr>
          <a:xfrm flipH="1">
            <a:off x="5002824" y="4410429"/>
            <a:ext cx="1473151" cy="410645"/>
          </a:xfrm>
          <a:prstGeom prst="straightConnector1">
            <a:avLst/>
          </a:prstGeom>
          <a:ln>
            <a:solidFill>
              <a:srgbClr val="4C4D4E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2F1AA53-1D63-4350-9DAB-9874D03EB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9125" y="3521935"/>
            <a:ext cx="1449558" cy="955851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4C4D4E"/>
            </a:solidFill>
            <a:prstDash val="solid"/>
            <a:miter lim="800000"/>
          </a:ln>
          <a:effectLst>
            <a:softEdge rad="127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algn="ctr" fontAlgn="base">
              <a:spcAft>
                <a:spcPts val="1200"/>
              </a:spcAft>
            </a:pPr>
            <a:r>
              <a:rPr lang="en-US" sz="1200" dirty="0">
                <a:solidFill>
                  <a:srgbClr val="4C4D4E"/>
                </a:solidFill>
                <a:latin typeface="Montserrat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URL to logo for the application (image name has to be the same as id)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68948A0-2870-484C-B52E-298AFFB671FB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8673904" y="4477786"/>
            <a:ext cx="158408" cy="517199"/>
          </a:xfrm>
          <a:prstGeom prst="straightConnector1">
            <a:avLst/>
          </a:prstGeom>
          <a:ln>
            <a:solidFill>
              <a:srgbClr val="4C4D4E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86FCE21E-C53D-4ADB-B7BE-3F513BB6A5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15431" y="4643060"/>
            <a:ext cx="1449558" cy="612728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4C4D4E"/>
            </a:solidFill>
            <a:prstDash val="solid"/>
            <a:miter lim="800000"/>
          </a:ln>
          <a:effectLst>
            <a:softEdge rad="127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algn="ctr" fontAlgn="base">
              <a:spcAft>
                <a:spcPts val="1200"/>
              </a:spcAft>
            </a:pPr>
            <a:r>
              <a:rPr lang="en-US" sz="1200" dirty="0">
                <a:solidFill>
                  <a:srgbClr val="4C4D4E"/>
                </a:solidFill>
                <a:latin typeface="Montserrat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 of GAMS model file (without ‘.</a:t>
            </a:r>
            <a:r>
              <a:rPr lang="en-US" sz="1200" dirty="0" err="1">
                <a:solidFill>
                  <a:srgbClr val="4C4D4E"/>
                </a:solidFill>
                <a:latin typeface="Montserrat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gms</a:t>
            </a:r>
            <a:r>
              <a:rPr lang="en-US" sz="1200" dirty="0">
                <a:solidFill>
                  <a:srgbClr val="4C4D4E"/>
                </a:solidFill>
                <a:latin typeface="Montserrat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’)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6DAC4C3-DD4E-4BA0-9E5C-7A4246E14A68}"/>
              </a:ext>
            </a:extLst>
          </p:cNvPr>
          <p:cNvCxnSpPr>
            <a:cxnSpLocks/>
            <a:stCxn id="24" idx="2"/>
            <a:endCxn id="11" idx="3"/>
          </p:cNvCxnSpPr>
          <p:nvPr/>
        </p:nvCxnSpPr>
        <p:spPr>
          <a:xfrm flipH="1">
            <a:off x="5205046" y="5255789"/>
            <a:ext cx="4735164" cy="784677"/>
          </a:xfrm>
          <a:prstGeom prst="straightConnector1">
            <a:avLst/>
          </a:prstGeom>
          <a:ln>
            <a:solidFill>
              <a:srgbClr val="4C4D4E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73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25504</TotalTime>
  <Words>505</Words>
  <Application>Microsoft Office PowerPoint</Application>
  <PresentationFormat>Custom</PresentationFormat>
  <Paragraphs>122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Calibri</vt:lpstr>
      <vt:lpstr>Courier New</vt:lpstr>
      <vt:lpstr>Consolas</vt:lpstr>
      <vt:lpstr>Montserrat</vt:lpstr>
      <vt:lpstr>Calibri Light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Analyses – Example (external)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franz nelissen</dc:creator>
  <cp:lastModifiedBy>Robin</cp:lastModifiedBy>
  <cp:revision>2132</cp:revision>
  <cp:lastPrinted>2017-08-23T14:13:59Z</cp:lastPrinted>
  <dcterms:created xsi:type="dcterms:W3CDTF">2014-03-22T07:50:42Z</dcterms:created>
  <dcterms:modified xsi:type="dcterms:W3CDTF">2019-01-25T15:39:20Z</dcterms:modified>
</cp:coreProperties>
</file>